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8" r:id="rId4"/>
    <p:sldMasterId id="2147483689" r:id="rId5"/>
    <p:sldMasterId id="2147483690" r:id="rId6"/>
    <p:sldMasterId id="214748369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Lst>
  <p:sldSz cy="6858000" cx="9144000"/>
  <p:notesSz cx="6858000" cy="9144000"/>
  <p:embeddedFontLst>
    <p:embeddedFont>
      <p:font typeface="Roboto Slab"/>
      <p:regular r:id="rId67"/>
      <p:bold r:id="rId68"/>
    </p:embeddedFont>
    <p:embeddedFont>
      <p:font typeface="Inconsolata"/>
      <p:regular r:id="rId69"/>
      <p:bold r:id="rId70"/>
    </p:embeddedFont>
    <p:embeddedFont>
      <p:font typeface="Source Sans Pr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F87501A-BEAF-4316-AF40-1538D94E8E91}">
  <a:tblStyle styleId="{AF87501A-BEAF-4316-AF40-1538D94E8E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SourceSansPro-italic.fntdata"/><Relationship Id="rId72" Type="http://schemas.openxmlformats.org/officeDocument/2006/relationships/font" Target="fonts/SourceSansPro-bold.fntdata"/><Relationship Id="rId31" Type="http://schemas.openxmlformats.org/officeDocument/2006/relationships/slide" Target="slides/slide23.xml"/><Relationship Id="rId30" Type="http://schemas.openxmlformats.org/officeDocument/2006/relationships/slide" Target="slides/slide22.xml"/><Relationship Id="rId74" Type="http://schemas.openxmlformats.org/officeDocument/2006/relationships/font" Target="fonts/SourceSansPro-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SourceSansPro-regular.fntdata"/><Relationship Id="rId70" Type="http://schemas.openxmlformats.org/officeDocument/2006/relationships/font" Target="fonts/Inconsolata-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obotoSlab-bold.fntdata"/><Relationship Id="rId23" Type="http://schemas.openxmlformats.org/officeDocument/2006/relationships/slide" Target="slides/slide15.xml"/><Relationship Id="rId67" Type="http://schemas.openxmlformats.org/officeDocument/2006/relationships/font" Target="fonts/RobotoSlab-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Inconsolata-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cecfd4a75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cecfd4a7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a:t>
            </a:r>
            <a:endParaRPr/>
          </a:p>
          <a:p>
            <a:pPr indent="0" lvl="0" marL="0" rtl="0" algn="l">
              <a:spcBef>
                <a:spcPts val="0"/>
              </a:spcBef>
              <a:spcAft>
                <a:spcPts val="0"/>
              </a:spcAft>
              <a:buNone/>
            </a:pPr>
            <a:r>
              <a:rPr lang="en"/>
              <a:t>Where is everybody from and what school</a:t>
            </a:r>
            <a:endParaRPr/>
          </a:p>
          <a:p>
            <a:pPr indent="0" lvl="0" marL="0" rtl="0" algn="l">
              <a:spcBef>
                <a:spcPts val="0"/>
              </a:spcBef>
              <a:spcAft>
                <a:spcPts val="0"/>
              </a:spcAft>
              <a:buNone/>
            </a:pPr>
            <a:r>
              <a:rPr lang="en"/>
              <a:t>When did they arrive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ed58eb37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ed58eb3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ed58eb372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ed58eb37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ed58eb37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ed58eb37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796729525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79672952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Depending on who you ask, the definition of the terms AI, ML have gotten so blurred by hype, media coverage</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a:solidFill>
                  <a:schemeClr val="dk1"/>
                </a:solidFill>
              </a:rPr>
              <a:t>AI: Artificial Intelligence is a broadly used term that defines the entire field of algorithms that can accomplish tasks that it wasn’t explicitly programmed to do. Historically, AI used much simpler techniques than the algorithms we use today, focusing on parsing all possible actions using trees and applying various forms of heuristics (or KPIs)  in order to speed up the algorithms.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ML: Machine Learning became increasingly popularized since the rise of big data. Machine Learning largely differs from the tree parsing techniques used historically, by being a very statistically driven approach. In Machine Learning, the algorithms take in a large amount of data, and try to find important trends or information within that data before inferring what we’re looking for.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DL: Deep Learning is a subfield in machine learning in that it is also very data driven. What differs is that instead of using classical statistical methods (i.e. linear regression, gaussian mixture models, etc.) it uses the currently very popular neural network. The neural network, which was originally inspired by the human brain, has since diverged from biology and has found much of its new success from improvements in its theoretical guarantees, that is, it has proven to perform well on practical applications.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796729525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79672952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79672952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79672952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79672952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7967295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796729525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79672952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796729525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79672952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796729525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7967295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d990ea50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d990ea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79672952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7967295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796729525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79672952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796729525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79672952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796729525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79672952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796729525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79672952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d4b82a78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d4b82a7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d4b82a784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d4b82a78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Followed by a quick demonstration of what is jupyter notebook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796729525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79672952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796729525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79672952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796729525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7967295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bfc8680c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bfc8680c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796729525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79672952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796729525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79672952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796729525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79672952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796729525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79672952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796729525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79672952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796729525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79672952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796729525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79672952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796729525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79672952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bfc8680c1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bfc8680c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44444"/>
                </a:solidFill>
                <a:highlight>
                  <a:srgbClr val="FFFFFF"/>
                </a:highlight>
                <a:latin typeface="Microsoft Yahei"/>
                <a:ea typeface="Microsoft Yahei"/>
                <a:cs typeface="Microsoft Yahei"/>
                <a:sym typeface="Microsoft Yahei"/>
              </a:rPr>
              <a:t>线性代数</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bfc8680c1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bfc8680c1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Machine Learning is </a:t>
            </a:r>
            <a:r>
              <a:rPr lang="en"/>
              <a:t>essentially</a:t>
            </a:r>
            <a:r>
              <a:rPr lang="en"/>
              <a:t> matrix </a:t>
            </a:r>
            <a:r>
              <a:rPr lang="en"/>
              <a:t>transformation</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bfc8680c1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bfc8680c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a52f6481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a52f648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a52f6481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a52f6481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who had trouble with the prep material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111111"/>
                </a:solidFill>
                <a:highlight>
                  <a:srgbClr val="FFFFFF"/>
                </a:highlight>
              </a:rPr>
              <a:t>a quantity having direction as well as magnitude, especially as determining the position of one point in space relative to another.</a:t>
            </a:r>
            <a:endParaRPr sz="1000">
              <a:solidFill>
                <a:srgbClr val="111111"/>
              </a:solidFill>
              <a:highlight>
                <a:srgbClr val="FFFFFF"/>
              </a:highlight>
            </a:endParaRPr>
          </a:p>
          <a:p>
            <a:pPr indent="0" lvl="0" marL="0" rtl="0" algn="l">
              <a:spcBef>
                <a:spcPts val="0"/>
              </a:spcBef>
              <a:spcAft>
                <a:spcPts val="0"/>
              </a:spcAft>
              <a:buNone/>
            </a:pPr>
            <a:r>
              <a:rPr lang="en" sz="1000">
                <a:solidFill>
                  <a:srgbClr val="111111"/>
                </a:solidFill>
                <a:highlight>
                  <a:srgbClr val="FFFFFF"/>
                </a:highlight>
              </a:rPr>
              <a:t>Draw on the board </a:t>
            </a:r>
            <a:endParaRPr sz="1000">
              <a:solidFill>
                <a:srgbClr val="111111"/>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5a52f64816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5a52f6481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dot product and cross product </a:t>
            </a:r>
            <a:endParaRPr/>
          </a:p>
          <a:p>
            <a:pPr indent="0" lvl="0" marL="0" rtl="0" algn="l">
              <a:spcBef>
                <a:spcPts val="0"/>
              </a:spcBef>
              <a:spcAft>
                <a:spcPts val="0"/>
              </a:spcAft>
              <a:buNone/>
            </a:pPr>
            <a:r>
              <a:rPr lang="en"/>
              <a:t>Who doesn’t undertand this will have to ask ALs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5a52f64816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5a52f6481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5a52f64816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5a52f6481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5a5cf193b2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5a5cf193b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5a5cf193b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5a5cf193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5861d4263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861d426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practice. High dimensional data → compact on high matrices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a:t>
            </a:r>
            <a:r>
              <a:rPr lang="en"/>
              <a:t>perations on high D data at once, you’re applying. Linear transformation.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ed58eb372_4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ed58eb372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5ed58eb372_4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5ed58eb372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7af0664d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7af0664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5861d42631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5861d4263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5a5feb65d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5a5feb65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lecture 6. </a:t>
            </a:r>
            <a:endParaRPr/>
          </a:p>
          <a:p>
            <a:pPr indent="0" lvl="0" marL="0" rtl="0" algn="l">
              <a:spcBef>
                <a:spcPts val="0"/>
              </a:spcBef>
              <a:spcAft>
                <a:spcPts val="0"/>
              </a:spcAft>
              <a:buNone/>
            </a:pPr>
            <a:r>
              <a:rPr lang="en"/>
              <a:t>Most of the time, the vector is going to rotate </a:t>
            </a:r>
            <a:endParaRPr/>
          </a:p>
          <a:p>
            <a:pPr indent="0" lvl="0" marL="0" rtl="0" algn="l">
              <a:spcBef>
                <a:spcPts val="0"/>
              </a:spcBef>
              <a:spcAft>
                <a:spcPts val="0"/>
              </a:spcAft>
              <a:buNone/>
            </a:pPr>
            <a:r>
              <a:rPr lang="en"/>
              <a:t>However, some vector → that does not apply. That will happen instead is that it will be multiplied by a scalar value. So what will happen will stretch or compress. But it will maintain the same direction.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5a52f64816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5a52f6481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Computations of the math are DONE FOR YOU!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5a52f64816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5a52f6481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5a52f64816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5a52f6481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5a52f64816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5a52f6481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5a52f64816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5a52f6481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796729525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79672952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5cecfd4a75_0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cecfd4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bfc8680c1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bfc8680c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d69c6bdc3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d69c6bdc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bfc8680c1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bfc8680c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ed340180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ed34018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Depending on who you ask, the definition of the terms AI, ML have gotten so blurred by hype, media coverage</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a:solidFill>
                  <a:schemeClr val="dk1"/>
                </a:solidFill>
              </a:rPr>
              <a:t>AI: Artificial Intelligence is a broadly used term that defines the entire field of algorithms that can accomplish tasks that it wasn’t explicitly programmed to do. Historically, AI used much simpler techniques than the algorithms we use today, focusing on parsing all possible actions using trees and applying various forms of heuristics (or KPIs)  in order to speed up the algorithms.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ML: Machine Learning became increasingly popularized since the rise of big data. Machine Learning largely differs from the tree parsing techniques used historically, by being a very statistically driven approach. In Machine Learning, the algorithms take in a large amount of data, and try to find important trends or information within that data before inferring what we’re looking for.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DL: Deep Learning is a subfield in machine learning in that it is also very data driven. What differs is that instead of using classical statistical methods (i.e. linear regression, gaussian mixture models, etc.) it uses the currently very popular neural network. The neural network, which was originally inspired by the human brain, has since diverged from biology and has found much of its new success from improvements in its theoretical guarantees, that is, it has proven to perform well on practical applications.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b="1" sz="6000"/>
            </a:lvl1pPr>
            <a:lvl2pPr lvl="1">
              <a:spcBef>
                <a:spcPts val="0"/>
              </a:spcBef>
              <a:spcAft>
                <a:spcPts val="0"/>
              </a:spcAft>
              <a:buClr>
                <a:srgbClr val="0091EA"/>
              </a:buClr>
              <a:buSzPts val="6000"/>
              <a:buNone/>
              <a:defRPr b="1" sz="6000">
                <a:solidFill>
                  <a:srgbClr val="0091EA"/>
                </a:solidFill>
              </a:defRPr>
            </a:lvl2pPr>
            <a:lvl3pPr lvl="2">
              <a:spcBef>
                <a:spcPts val="0"/>
              </a:spcBef>
              <a:spcAft>
                <a:spcPts val="0"/>
              </a:spcAft>
              <a:buClr>
                <a:srgbClr val="0091EA"/>
              </a:buClr>
              <a:buSzPts val="6000"/>
              <a:buNone/>
              <a:defRPr b="1" sz="6000">
                <a:solidFill>
                  <a:srgbClr val="0091EA"/>
                </a:solidFill>
              </a:defRPr>
            </a:lvl3pPr>
            <a:lvl4pPr lvl="3">
              <a:spcBef>
                <a:spcPts val="0"/>
              </a:spcBef>
              <a:spcAft>
                <a:spcPts val="0"/>
              </a:spcAft>
              <a:buClr>
                <a:srgbClr val="0091EA"/>
              </a:buClr>
              <a:buSzPts val="6000"/>
              <a:buNone/>
              <a:defRPr b="1" sz="6000">
                <a:solidFill>
                  <a:srgbClr val="0091EA"/>
                </a:solidFill>
              </a:defRPr>
            </a:lvl4pPr>
            <a:lvl5pPr lvl="4">
              <a:spcBef>
                <a:spcPts val="0"/>
              </a:spcBef>
              <a:spcAft>
                <a:spcPts val="0"/>
              </a:spcAft>
              <a:buClr>
                <a:srgbClr val="0091EA"/>
              </a:buClr>
              <a:buSzPts val="6000"/>
              <a:buNone/>
              <a:defRPr b="1" sz="6000">
                <a:solidFill>
                  <a:srgbClr val="0091EA"/>
                </a:solidFill>
              </a:defRPr>
            </a:lvl5pPr>
            <a:lvl6pPr lvl="5">
              <a:spcBef>
                <a:spcPts val="0"/>
              </a:spcBef>
              <a:spcAft>
                <a:spcPts val="0"/>
              </a:spcAft>
              <a:buClr>
                <a:srgbClr val="0091EA"/>
              </a:buClr>
              <a:buSzPts val="6000"/>
              <a:buNone/>
              <a:defRPr b="1" sz="6000">
                <a:solidFill>
                  <a:srgbClr val="0091EA"/>
                </a:solidFill>
              </a:defRPr>
            </a:lvl6pPr>
            <a:lvl7pPr lvl="6">
              <a:spcBef>
                <a:spcPts val="0"/>
              </a:spcBef>
              <a:spcAft>
                <a:spcPts val="0"/>
              </a:spcAft>
              <a:buClr>
                <a:srgbClr val="0091EA"/>
              </a:buClr>
              <a:buSzPts val="6000"/>
              <a:buNone/>
              <a:defRPr b="1" sz="6000">
                <a:solidFill>
                  <a:srgbClr val="0091EA"/>
                </a:solidFill>
              </a:defRPr>
            </a:lvl7pPr>
            <a:lvl8pPr lvl="7">
              <a:spcBef>
                <a:spcPts val="0"/>
              </a:spcBef>
              <a:spcAft>
                <a:spcPts val="0"/>
              </a:spcAft>
              <a:buClr>
                <a:srgbClr val="0091EA"/>
              </a:buClr>
              <a:buSzPts val="6000"/>
              <a:buNone/>
              <a:defRPr b="1" sz="6000">
                <a:solidFill>
                  <a:srgbClr val="0091EA"/>
                </a:solidFill>
              </a:defRPr>
            </a:lvl8pPr>
            <a:lvl9pPr lvl="8">
              <a:spcBef>
                <a:spcPts val="0"/>
              </a:spcBef>
              <a:spcAft>
                <a:spcPts val="0"/>
              </a:spcAft>
              <a:buClr>
                <a:srgbClr val="0091EA"/>
              </a:buClr>
              <a:buSzPts val="6000"/>
              <a:buNone/>
              <a:defRPr b="1" sz="6000">
                <a:solidFill>
                  <a:srgbClr val="0091EA"/>
                </a:solidFill>
              </a:defRPr>
            </a:lvl9pPr>
          </a:lstStyle>
          <a:p/>
        </p:txBody>
      </p:sp>
      <p:sp>
        <p:nvSpPr>
          <p:cNvPr id="11" name="Google Shape;11;p2"/>
          <p:cNvSpPr/>
          <p:nvPr/>
        </p:nvSpPr>
        <p:spPr>
          <a:xfrm>
            <a:off x="6897625" y="619995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 name="Google Shape;12;p2"/>
          <p:cNvSpPr/>
          <p:nvPr/>
        </p:nvSpPr>
        <p:spPr>
          <a:xfrm>
            <a:off x="7454375" y="56388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 name="Google Shape;13;p2"/>
          <p:cNvSpPr/>
          <p:nvPr/>
        </p:nvSpPr>
        <p:spPr>
          <a:xfrm>
            <a:off x="8827727" y="4597554"/>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4" name="Google Shape;14;p2"/>
          <p:cNvSpPr/>
          <p:nvPr/>
        </p:nvSpPr>
        <p:spPr>
          <a:xfrm>
            <a:off x="8677050" y="6577875"/>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5" name="Google Shape;15;p2"/>
          <p:cNvSpPr/>
          <p:nvPr/>
        </p:nvSpPr>
        <p:spPr>
          <a:xfrm>
            <a:off x="2972225" y="6334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79635" y="3373479"/>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7" name="Google Shape;17;p2"/>
          <p:cNvSpPr/>
          <p:nvPr/>
        </p:nvSpPr>
        <p:spPr>
          <a:xfrm>
            <a:off x="311843" y="791518"/>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 name="Google Shape;18;p2"/>
          <p:cNvSpPr/>
          <p:nvPr/>
        </p:nvSpPr>
        <p:spPr>
          <a:xfrm>
            <a:off x="626322" y="133987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 name="Google Shape;19;p2"/>
          <p:cNvSpPr/>
          <p:nvPr/>
        </p:nvSpPr>
        <p:spPr>
          <a:xfrm>
            <a:off x="8104500" y="4963100"/>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 name="Google Shape;20;p2"/>
          <p:cNvSpPr/>
          <p:nvPr/>
        </p:nvSpPr>
        <p:spPr>
          <a:xfrm>
            <a:off x="8803950" y="5654657"/>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1" name="Google Shape;21;p2"/>
          <p:cNvSpPr/>
          <p:nvPr/>
        </p:nvSpPr>
        <p:spPr>
          <a:xfrm>
            <a:off x="196310" y="1990890"/>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2" name="Google Shape;22;p2"/>
          <p:cNvSpPr/>
          <p:nvPr/>
        </p:nvSpPr>
        <p:spPr>
          <a:xfrm>
            <a:off x="1738050" y="27132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3" name="Google Shape;23;p2"/>
          <p:cNvSpPr/>
          <p:nvPr/>
        </p:nvSpPr>
        <p:spPr>
          <a:xfrm>
            <a:off x="771659" y="250448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4" name="Google Shape;24;p2"/>
          <p:cNvSpPr/>
          <p:nvPr/>
        </p:nvSpPr>
        <p:spPr>
          <a:xfrm>
            <a:off x="4271584" y="47482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729213" y="6127438"/>
            <a:ext cx="253800" cy="2541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solidFill>
                  <a:srgbClr val="263238"/>
                </a:solidFill>
              </a:defRPr>
            </a:lvl1pPr>
            <a:lvl2pPr lvl="1">
              <a:buNone/>
              <a:defRPr>
                <a:solidFill>
                  <a:srgbClr val="263238"/>
                </a:solidFill>
              </a:defRPr>
            </a:lvl2pPr>
            <a:lvl3pPr lvl="2">
              <a:buNone/>
              <a:defRPr>
                <a:solidFill>
                  <a:srgbClr val="263238"/>
                </a:solidFill>
              </a:defRPr>
            </a:lvl3pPr>
            <a:lvl4pPr lvl="3">
              <a:buNone/>
              <a:defRPr>
                <a:solidFill>
                  <a:srgbClr val="263238"/>
                </a:solidFill>
              </a:defRPr>
            </a:lvl4pPr>
            <a:lvl5pPr lvl="4">
              <a:buNone/>
              <a:defRPr>
                <a:solidFill>
                  <a:srgbClr val="263238"/>
                </a:solidFill>
              </a:defRPr>
            </a:lvl5pPr>
            <a:lvl6pPr lvl="5">
              <a:buNone/>
              <a:defRPr>
                <a:solidFill>
                  <a:srgbClr val="263238"/>
                </a:solidFill>
              </a:defRPr>
            </a:lvl6pPr>
            <a:lvl7pPr lvl="6">
              <a:buNone/>
              <a:defRPr>
                <a:solidFill>
                  <a:srgbClr val="263238"/>
                </a:solidFill>
              </a:defRPr>
            </a:lvl7pPr>
            <a:lvl8pPr lvl="7">
              <a:buNone/>
              <a:defRPr>
                <a:solidFill>
                  <a:srgbClr val="263238"/>
                </a:solidFill>
              </a:defRPr>
            </a:lvl8pPr>
            <a:lvl9pPr lvl="8">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1"/>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3"/>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74" name="Google Shape;74;p13"/>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626322" y="133987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738050" y="27132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4"/>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91" name="Google Shape;91;p14"/>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92" name="Shape 92"/>
        <p:cNvGrpSpPr/>
        <p:nvPr/>
      </p:nvGrpSpPr>
      <p:grpSpPr>
        <a:xfrm>
          <a:off x="0" y="0"/>
          <a:ext cx="0" cy="0"/>
          <a:chOff x="0" y="0"/>
          <a:chExt cx="0" cy="0"/>
        </a:xfrm>
      </p:grpSpPr>
      <p:pic>
        <p:nvPicPr>
          <p:cNvPr descr="connections-05.png" id="93" name="Google Shape;93;p15"/>
          <p:cNvPicPr preferRelativeResize="0"/>
          <p:nvPr/>
        </p:nvPicPr>
        <p:blipFill>
          <a:blip r:embed="rId2">
            <a:alphaModFix/>
          </a:blip>
          <a:stretch>
            <a:fillRect/>
          </a:stretch>
        </p:blipFill>
        <p:spPr>
          <a:xfrm flipH="1" rot="10800000">
            <a:off x="5945" y="1714499"/>
            <a:ext cx="6849083" cy="5143501"/>
          </a:xfrm>
          <a:prstGeom prst="rect">
            <a:avLst/>
          </a:prstGeom>
          <a:noFill/>
          <a:ln>
            <a:noFill/>
          </a:ln>
        </p:spPr>
      </p:pic>
      <p:sp>
        <p:nvSpPr>
          <p:cNvPr id="94" name="Google Shape;94;p15"/>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95" name="Google Shape;95;p15"/>
          <p:cNvGrpSpPr/>
          <p:nvPr/>
        </p:nvGrpSpPr>
        <p:grpSpPr>
          <a:xfrm>
            <a:off x="3593400" y="1074285"/>
            <a:ext cx="1957200" cy="1093200"/>
            <a:chOff x="3593400" y="1760085"/>
            <a:chExt cx="1957200" cy="1093200"/>
          </a:xfrm>
        </p:grpSpPr>
        <p:sp>
          <p:nvSpPr>
            <p:cNvPr id="96" name="Google Shape;96;p15"/>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97" name="Google Shape;97;p15"/>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 name="Google Shape;99;p15"/>
          <p:cNvCxnSpPr>
            <a:endCxn id="97"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100" name="Google Shape;100;p15"/>
          <p:cNvCxnSpPr/>
          <p:nvPr/>
        </p:nvCxnSpPr>
        <p:spPr>
          <a:xfrm rot="10800000">
            <a:off x="4114800" y="269985"/>
            <a:ext cx="457200" cy="804300"/>
          </a:xfrm>
          <a:prstGeom prst="straightConnector1">
            <a:avLst/>
          </a:prstGeom>
          <a:noFill/>
          <a:ln cap="flat" cmpd="sng" w="9525">
            <a:solidFill>
              <a:srgbClr val="CFD8DC"/>
            </a:solidFill>
            <a:prstDash val="solid"/>
            <a:round/>
            <a:headEnd len="med" w="med" type="none"/>
            <a:tailEnd len="med" w="med" type="none"/>
          </a:ln>
        </p:spPr>
      </p:cxnSp>
      <p:cxnSp>
        <p:nvCxnSpPr>
          <p:cNvPr id="101" name="Google Shape;101;p15"/>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102" name="Google Shape;102;p15"/>
          <p:cNvSpPr txBox="1"/>
          <p:nvPr>
            <p:ph idx="12" type="sldNum"/>
          </p:nvPr>
        </p:nvSpPr>
        <p:spPr>
          <a:xfrm>
            <a:off x="-87"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03" name="Shape 103"/>
        <p:cNvGrpSpPr/>
        <p:nvPr/>
      </p:nvGrpSpPr>
      <p:grpSpPr>
        <a:xfrm>
          <a:off x="0" y="0"/>
          <a:ext cx="0" cy="0"/>
          <a:chOff x="0" y="0"/>
          <a:chExt cx="0" cy="0"/>
        </a:xfrm>
      </p:grpSpPr>
      <p:sp>
        <p:nvSpPr>
          <p:cNvPr id="104" name="Google Shape;104;p1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5" name="Google Shape;105;p1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6" name="Google Shape;106;p1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07" name="Shape 107"/>
        <p:cNvGrpSpPr/>
        <p:nvPr/>
      </p:nvGrpSpPr>
      <p:grpSpPr>
        <a:xfrm>
          <a:off x="0" y="0"/>
          <a:ext cx="0" cy="0"/>
          <a:chOff x="0" y="0"/>
          <a:chExt cx="0" cy="0"/>
        </a:xfrm>
      </p:grpSpPr>
      <p:sp>
        <p:nvSpPr>
          <p:cNvPr id="108" name="Google Shape;108;p1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9" name="Google Shape;109;p17"/>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10" name="Google Shape;110;p17"/>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11" name="Google Shape;111;p1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2" name="Shape 112"/>
        <p:cNvGrpSpPr/>
        <p:nvPr/>
      </p:nvGrpSpPr>
      <p:grpSpPr>
        <a:xfrm>
          <a:off x="0" y="0"/>
          <a:ext cx="0" cy="0"/>
          <a:chOff x="0" y="0"/>
          <a:chExt cx="0" cy="0"/>
        </a:xfrm>
      </p:grpSpPr>
      <p:sp>
        <p:nvSpPr>
          <p:cNvPr id="113" name="Google Shape;113;p1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14" name="Google Shape;114;p18"/>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5" name="Google Shape;115;p18"/>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6" name="Google Shape;116;p18"/>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7" name="Google Shape;117;p1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20" name="Google Shape;120;p19"/>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5407123"/>
            <a:ext cx="8229600" cy="491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23" name="Google Shape;123;p20"/>
          <p:cNvSpPr txBox="1"/>
          <p:nvPr>
            <p:ph idx="12" type="sldNum"/>
          </p:nvPr>
        </p:nvSpPr>
        <p:spPr>
          <a:xfrm>
            <a:off x="-92"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3"/>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9" name="Google Shape;29;p3"/>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
        <p:nvSpPr>
          <p:cNvPr id="30" name="Google Shape;30;p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4"/>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135" name="Google Shape;135;p24"/>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p:nvPr/>
        </p:nvSpPr>
        <p:spPr>
          <a:xfrm>
            <a:off x="626322" y="133987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1738050" y="27132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5"/>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52" name="Google Shape;152;p25"/>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53" name="Shape 153"/>
        <p:cNvGrpSpPr/>
        <p:nvPr/>
      </p:nvGrpSpPr>
      <p:grpSpPr>
        <a:xfrm>
          <a:off x="0" y="0"/>
          <a:ext cx="0" cy="0"/>
          <a:chOff x="0" y="0"/>
          <a:chExt cx="0" cy="0"/>
        </a:xfrm>
      </p:grpSpPr>
      <p:pic>
        <p:nvPicPr>
          <p:cNvPr descr="connections-05.png" id="154" name="Google Shape;154;p26"/>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155" name="Google Shape;155;p26"/>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156" name="Google Shape;156;p26"/>
          <p:cNvGrpSpPr/>
          <p:nvPr/>
        </p:nvGrpSpPr>
        <p:grpSpPr>
          <a:xfrm>
            <a:off x="3593400" y="1074285"/>
            <a:ext cx="1957200" cy="1093200"/>
            <a:chOff x="3593400" y="1760085"/>
            <a:chExt cx="1957200" cy="1093200"/>
          </a:xfrm>
        </p:grpSpPr>
        <p:sp>
          <p:nvSpPr>
            <p:cNvPr id="157" name="Google Shape;157;p26"/>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158" name="Google Shape;158;p26"/>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 name="Google Shape;160;p26"/>
          <p:cNvCxnSpPr>
            <a:endCxn id="158"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161" name="Google Shape;161;p26"/>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162" name="Google Shape;162;p26"/>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163" name="Google Shape;163;p26"/>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64" name="Shape 164"/>
        <p:cNvGrpSpPr/>
        <p:nvPr/>
      </p:nvGrpSpPr>
      <p:grpSpPr>
        <a:xfrm>
          <a:off x="0" y="0"/>
          <a:ext cx="0" cy="0"/>
          <a:chOff x="0" y="0"/>
          <a:chExt cx="0" cy="0"/>
        </a:xfrm>
      </p:grpSpPr>
      <p:sp>
        <p:nvSpPr>
          <p:cNvPr id="165" name="Google Shape;165;p2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66" name="Google Shape;166;p2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7" name="Google Shape;167;p2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68" name="Shape 168"/>
        <p:cNvGrpSpPr/>
        <p:nvPr/>
      </p:nvGrpSpPr>
      <p:grpSpPr>
        <a:xfrm>
          <a:off x="0" y="0"/>
          <a:ext cx="0" cy="0"/>
          <a:chOff x="0" y="0"/>
          <a:chExt cx="0" cy="0"/>
        </a:xfrm>
      </p:grpSpPr>
      <p:sp>
        <p:nvSpPr>
          <p:cNvPr id="169" name="Google Shape;169;p2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70" name="Google Shape;170;p28"/>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71" name="Google Shape;171;p28"/>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72" name="Google Shape;172;p2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73" name="Shape 173"/>
        <p:cNvGrpSpPr/>
        <p:nvPr/>
      </p:nvGrpSpPr>
      <p:grpSpPr>
        <a:xfrm>
          <a:off x="0" y="0"/>
          <a:ext cx="0" cy="0"/>
          <a:chOff x="0" y="0"/>
          <a:chExt cx="0" cy="0"/>
        </a:xfrm>
      </p:grpSpPr>
      <p:sp>
        <p:nvSpPr>
          <p:cNvPr id="174" name="Google Shape;174;p2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75" name="Google Shape;175;p29"/>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6" name="Google Shape;176;p29"/>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7" name="Google Shape;177;p29"/>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8" name="Google Shape;178;p2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3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81" name="Google Shape;181;p3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31"/>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84" name="Google Shape;184;p31"/>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1" name="Shape 31"/>
        <p:cNvGrpSpPr/>
        <p:nvPr/>
      </p:nvGrpSpPr>
      <p:grpSpPr>
        <a:xfrm>
          <a:off x="0" y="0"/>
          <a:ext cx="0" cy="0"/>
          <a:chOff x="0" y="0"/>
          <a:chExt cx="0" cy="0"/>
        </a:xfrm>
      </p:grpSpPr>
      <p:pic>
        <p:nvPicPr>
          <p:cNvPr descr="connections-05.png" id="32" name="Google Shape;32;p4"/>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33" name="Google Shape;33;p4"/>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algn="ctr">
              <a:spcBef>
                <a:spcPts val="0"/>
              </a:spcBef>
              <a:spcAft>
                <a:spcPts val="0"/>
              </a:spcAft>
              <a:buClr>
                <a:srgbClr val="263238"/>
              </a:buClr>
              <a:buSzPts val="3600"/>
              <a:buChar char="■"/>
              <a:defRPr i="1" sz="3600"/>
            </a:lvl9pPr>
          </a:lstStyle>
          <a:p/>
        </p:txBody>
      </p:sp>
      <p:grpSp>
        <p:nvGrpSpPr>
          <p:cNvPr id="34" name="Google Shape;34;p4"/>
          <p:cNvGrpSpPr/>
          <p:nvPr/>
        </p:nvGrpSpPr>
        <p:grpSpPr>
          <a:xfrm>
            <a:off x="3593400" y="1074285"/>
            <a:ext cx="1957200" cy="1093200"/>
            <a:chOff x="3593400" y="1760085"/>
            <a:chExt cx="1957200" cy="1093200"/>
          </a:xfrm>
        </p:grpSpPr>
        <p:sp>
          <p:nvSpPr>
            <p:cNvPr id="35" name="Google Shape;35;p4"/>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C90813"/>
                  </a:solidFill>
                  <a:latin typeface="Source Sans Pro"/>
                  <a:ea typeface="Source Sans Pro"/>
                  <a:cs typeface="Source Sans Pro"/>
                  <a:sym typeface="Source Sans Pro"/>
                </a:rPr>
                <a:t>“</a:t>
              </a:r>
              <a:endParaRPr b="1" sz="6000">
                <a:solidFill>
                  <a:srgbClr val="C90813"/>
                </a:solidFill>
                <a:latin typeface="Source Sans Pro"/>
                <a:ea typeface="Source Sans Pro"/>
                <a:cs typeface="Source Sans Pro"/>
                <a:sym typeface="Source Sans Pro"/>
              </a:endParaRPr>
            </a:p>
          </p:txBody>
        </p:sp>
        <p:sp>
          <p:nvSpPr>
            <p:cNvPr id="36" name="Google Shape;36;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sp>
          <p:nvSpPr>
            <p:cNvPr id="37" name="Google Shape;37;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grpSp>
      <p:cxnSp>
        <p:nvCxnSpPr>
          <p:cNvPr id="38" name="Google Shape;38;p4"/>
          <p:cNvCxnSpPr>
            <a:endCxn id="36"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39" name="Google Shape;39;p4"/>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40" name="Google Shape;40;p4"/>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41" name="Google Shape;41;p4"/>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33"/>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35"/>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1" sz="6000"/>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196" name="Google Shape;196;p35"/>
          <p:cNvSpPr/>
          <p:nvPr/>
        </p:nvSpPr>
        <p:spPr>
          <a:xfrm>
            <a:off x="6897625" y="619995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7" name="Google Shape;197;p35"/>
          <p:cNvSpPr/>
          <p:nvPr/>
        </p:nvSpPr>
        <p:spPr>
          <a:xfrm>
            <a:off x="7454375" y="56388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8" name="Google Shape;198;p35"/>
          <p:cNvSpPr/>
          <p:nvPr/>
        </p:nvSpPr>
        <p:spPr>
          <a:xfrm>
            <a:off x="8827727" y="4597554"/>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9" name="Google Shape;199;p35"/>
          <p:cNvSpPr/>
          <p:nvPr/>
        </p:nvSpPr>
        <p:spPr>
          <a:xfrm>
            <a:off x="8677050" y="6577875"/>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0" name="Google Shape;200;p35"/>
          <p:cNvSpPr/>
          <p:nvPr/>
        </p:nvSpPr>
        <p:spPr>
          <a:xfrm>
            <a:off x="2972225" y="6334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579635" y="3373479"/>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2" name="Google Shape;202;p35"/>
          <p:cNvSpPr/>
          <p:nvPr/>
        </p:nvSpPr>
        <p:spPr>
          <a:xfrm>
            <a:off x="311843" y="791518"/>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3" name="Google Shape;203;p35"/>
          <p:cNvSpPr/>
          <p:nvPr/>
        </p:nvSpPr>
        <p:spPr>
          <a:xfrm>
            <a:off x="626322" y="133987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4" name="Google Shape;204;p35"/>
          <p:cNvSpPr/>
          <p:nvPr/>
        </p:nvSpPr>
        <p:spPr>
          <a:xfrm>
            <a:off x="8104500" y="4963100"/>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5" name="Google Shape;205;p35"/>
          <p:cNvSpPr/>
          <p:nvPr/>
        </p:nvSpPr>
        <p:spPr>
          <a:xfrm>
            <a:off x="8803950" y="5654657"/>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6" name="Google Shape;206;p35"/>
          <p:cNvSpPr/>
          <p:nvPr/>
        </p:nvSpPr>
        <p:spPr>
          <a:xfrm>
            <a:off x="196310" y="1990890"/>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7" name="Google Shape;207;p35"/>
          <p:cNvSpPr/>
          <p:nvPr/>
        </p:nvSpPr>
        <p:spPr>
          <a:xfrm>
            <a:off x="1738050" y="27132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8" name="Google Shape;208;p35"/>
          <p:cNvSpPr/>
          <p:nvPr/>
        </p:nvSpPr>
        <p:spPr>
          <a:xfrm>
            <a:off x="771659" y="250448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9" name="Google Shape;209;p35"/>
          <p:cNvSpPr/>
          <p:nvPr/>
        </p:nvSpPr>
        <p:spPr>
          <a:xfrm>
            <a:off x="4271584" y="47482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7729213" y="6127438"/>
            <a:ext cx="253800" cy="2541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36"/>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14" name="Google Shape;214;p36"/>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
        <p:nvSpPr>
          <p:cNvPr id="215" name="Google Shape;215;p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16" name="Shape 216"/>
        <p:cNvGrpSpPr/>
        <p:nvPr/>
      </p:nvGrpSpPr>
      <p:grpSpPr>
        <a:xfrm>
          <a:off x="0" y="0"/>
          <a:ext cx="0" cy="0"/>
          <a:chOff x="0" y="0"/>
          <a:chExt cx="0" cy="0"/>
        </a:xfrm>
      </p:grpSpPr>
      <p:pic>
        <p:nvPicPr>
          <p:cNvPr descr="connections-05.png" id="217" name="Google Shape;217;p37"/>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218" name="Google Shape;218;p37"/>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219" name="Google Shape;219;p37"/>
          <p:cNvGrpSpPr/>
          <p:nvPr/>
        </p:nvGrpSpPr>
        <p:grpSpPr>
          <a:xfrm>
            <a:off x="3593400" y="1074285"/>
            <a:ext cx="1957200" cy="1093200"/>
            <a:chOff x="3593400" y="1760085"/>
            <a:chExt cx="1957200" cy="1093200"/>
          </a:xfrm>
        </p:grpSpPr>
        <p:sp>
          <p:nvSpPr>
            <p:cNvPr id="220" name="Google Shape;220;p37"/>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C90813"/>
                  </a:solidFill>
                  <a:latin typeface="Source Sans Pro"/>
                  <a:ea typeface="Source Sans Pro"/>
                  <a:cs typeface="Source Sans Pro"/>
                  <a:sym typeface="Source Sans Pro"/>
                </a:rPr>
                <a:t>“</a:t>
              </a:r>
              <a:endParaRPr b="1" sz="6000">
                <a:solidFill>
                  <a:srgbClr val="C90813"/>
                </a:solidFill>
                <a:latin typeface="Source Sans Pro"/>
                <a:ea typeface="Source Sans Pro"/>
                <a:cs typeface="Source Sans Pro"/>
                <a:sym typeface="Source Sans Pro"/>
              </a:endParaRPr>
            </a:p>
          </p:txBody>
        </p:sp>
        <p:sp>
          <p:nvSpPr>
            <p:cNvPr id="221" name="Google Shape;221;p37"/>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sp>
          <p:nvSpPr>
            <p:cNvPr id="222" name="Google Shape;222;p37"/>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grpSp>
      <p:cxnSp>
        <p:nvCxnSpPr>
          <p:cNvPr id="223" name="Google Shape;223;p37"/>
          <p:cNvCxnSpPr>
            <a:endCxn id="221"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224" name="Google Shape;224;p37"/>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225" name="Google Shape;225;p37"/>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226" name="Google Shape;226;p37"/>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rtl="0" algn="ctr">
              <a:buNone/>
              <a:defRPr>
                <a:solidFill>
                  <a:srgbClr val="C90813"/>
                </a:solidFill>
              </a:defRPr>
            </a:lvl1pPr>
            <a:lvl2pPr lvl="1" rtl="0" algn="ctr">
              <a:buNone/>
              <a:defRPr>
                <a:solidFill>
                  <a:srgbClr val="C90813"/>
                </a:solidFill>
              </a:defRPr>
            </a:lvl2pPr>
            <a:lvl3pPr lvl="2" rtl="0" algn="ctr">
              <a:buNone/>
              <a:defRPr>
                <a:solidFill>
                  <a:srgbClr val="C90813"/>
                </a:solidFill>
              </a:defRPr>
            </a:lvl3pPr>
            <a:lvl4pPr lvl="3" rtl="0" algn="ctr">
              <a:buNone/>
              <a:defRPr>
                <a:solidFill>
                  <a:srgbClr val="C90813"/>
                </a:solidFill>
              </a:defRPr>
            </a:lvl4pPr>
            <a:lvl5pPr lvl="4" rtl="0" algn="ctr">
              <a:buNone/>
              <a:defRPr>
                <a:solidFill>
                  <a:srgbClr val="C90813"/>
                </a:solidFill>
              </a:defRPr>
            </a:lvl5pPr>
            <a:lvl6pPr lvl="5" rtl="0" algn="ctr">
              <a:buNone/>
              <a:defRPr>
                <a:solidFill>
                  <a:srgbClr val="C90813"/>
                </a:solidFill>
              </a:defRPr>
            </a:lvl6pPr>
            <a:lvl7pPr lvl="6" rtl="0" algn="ctr">
              <a:buNone/>
              <a:defRPr>
                <a:solidFill>
                  <a:srgbClr val="C90813"/>
                </a:solidFill>
              </a:defRPr>
            </a:lvl7pPr>
            <a:lvl8pPr lvl="7" rtl="0" algn="ctr">
              <a:buNone/>
              <a:defRPr>
                <a:solidFill>
                  <a:srgbClr val="C90813"/>
                </a:solidFill>
              </a:defRPr>
            </a:lvl8pPr>
            <a:lvl9pPr lvl="8" rtl="0"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7" name="Shape 227"/>
        <p:cNvGrpSpPr/>
        <p:nvPr/>
      </p:nvGrpSpPr>
      <p:grpSpPr>
        <a:xfrm>
          <a:off x="0" y="0"/>
          <a:ext cx="0" cy="0"/>
          <a:chOff x="0" y="0"/>
          <a:chExt cx="0" cy="0"/>
        </a:xfrm>
      </p:grpSpPr>
      <p:sp>
        <p:nvSpPr>
          <p:cNvPr id="228" name="Google Shape;228;p3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9" name="Google Shape;229;p3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0" name="Google Shape;230;p3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31" name="Shape 231"/>
        <p:cNvGrpSpPr/>
        <p:nvPr/>
      </p:nvGrpSpPr>
      <p:grpSpPr>
        <a:xfrm>
          <a:off x="0" y="0"/>
          <a:ext cx="0" cy="0"/>
          <a:chOff x="0" y="0"/>
          <a:chExt cx="0" cy="0"/>
        </a:xfrm>
      </p:grpSpPr>
      <p:sp>
        <p:nvSpPr>
          <p:cNvPr id="232" name="Google Shape;232;p3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33" name="Google Shape;233;p39"/>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234" name="Google Shape;234;p39"/>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235" name="Google Shape;235;p3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36" name="Shape 236"/>
        <p:cNvGrpSpPr/>
        <p:nvPr/>
      </p:nvGrpSpPr>
      <p:grpSpPr>
        <a:xfrm>
          <a:off x="0" y="0"/>
          <a:ext cx="0" cy="0"/>
          <a:chOff x="0" y="0"/>
          <a:chExt cx="0" cy="0"/>
        </a:xfrm>
      </p:grpSpPr>
      <p:sp>
        <p:nvSpPr>
          <p:cNvPr id="237" name="Google Shape;237;p4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8" name="Google Shape;238;p40"/>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39" name="Google Shape;239;p40"/>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40" name="Google Shape;240;p40"/>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41" name="Google Shape;241;p4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4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44" name="Google Shape;244;p4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p42"/>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47" name="Google Shape;247;p42"/>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rtl="0" algn="ctr">
              <a:buNone/>
              <a:defRPr>
                <a:solidFill>
                  <a:srgbClr val="C90813"/>
                </a:solidFill>
              </a:defRPr>
            </a:lvl1pPr>
            <a:lvl2pPr lvl="1" rtl="0" algn="ctr">
              <a:buNone/>
              <a:defRPr>
                <a:solidFill>
                  <a:srgbClr val="C90813"/>
                </a:solidFill>
              </a:defRPr>
            </a:lvl2pPr>
            <a:lvl3pPr lvl="2" rtl="0" algn="ctr">
              <a:buNone/>
              <a:defRPr>
                <a:solidFill>
                  <a:srgbClr val="C90813"/>
                </a:solidFill>
              </a:defRPr>
            </a:lvl3pPr>
            <a:lvl4pPr lvl="3" rtl="0" algn="ctr">
              <a:buNone/>
              <a:defRPr>
                <a:solidFill>
                  <a:srgbClr val="C90813"/>
                </a:solidFill>
              </a:defRPr>
            </a:lvl4pPr>
            <a:lvl5pPr lvl="4" rtl="0" algn="ctr">
              <a:buNone/>
              <a:defRPr>
                <a:solidFill>
                  <a:srgbClr val="C90813"/>
                </a:solidFill>
              </a:defRPr>
            </a:lvl5pPr>
            <a:lvl6pPr lvl="5" rtl="0" algn="ctr">
              <a:buNone/>
              <a:defRPr>
                <a:solidFill>
                  <a:srgbClr val="C90813"/>
                </a:solidFill>
              </a:defRPr>
            </a:lvl6pPr>
            <a:lvl7pPr lvl="6" rtl="0" algn="ctr">
              <a:buNone/>
              <a:defRPr>
                <a:solidFill>
                  <a:srgbClr val="C90813"/>
                </a:solidFill>
              </a:defRPr>
            </a:lvl7pPr>
            <a:lvl8pPr lvl="7" rtl="0" algn="ctr">
              <a:buNone/>
              <a:defRPr>
                <a:solidFill>
                  <a:srgbClr val="C90813"/>
                </a:solidFill>
              </a:defRPr>
            </a:lvl8pPr>
            <a:lvl9pPr lvl="8" rtl="0"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2" name="Shape 42"/>
        <p:cNvGrpSpPr/>
        <p:nvPr/>
      </p:nvGrpSpPr>
      <p:grpSpPr>
        <a:xfrm>
          <a:off x="0" y="0"/>
          <a:ext cx="0" cy="0"/>
          <a:chOff x="0" y="0"/>
          <a:chExt cx="0" cy="0"/>
        </a:xfrm>
      </p:grpSpPr>
      <p:sp>
        <p:nvSpPr>
          <p:cNvPr id="43" name="Google Shape;43;p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 name="Google Shape;44;p5"/>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5" name="Google Shape;45;p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44"/>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6" name="Shape 46"/>
        <p:cNvGrpSpPr/>
        <p:nvPr/>
      </p:nvGrpSpPr>
      <p:grpSpPr>
        <a:xfrm>
          <a:off x="0" y="0"/>
          <a:ext cx="0" cy="0"/>
          <a:chOff x="0" y="0"/>
          <a:chExt cx="0" cy="0"/>
        </a:xfrm>
      </p:grpSpPr>
      <p:sp>
        <p:nvSpPr>
          <p:cNvPr id="47" name="Google Shape;47;p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8" name="Google Shape;48;p6"/>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9" name="Google Shape;49;p6"/>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50" name="Google Shape;50;p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1" name="Shape 51"/>
        <p:cNvGrpSpPr/>
        <p:nvPr/>
      </p:nvGrpSpPr>
      <p:grpSpPr>
        <a:xfrm>
          <a:off x="0" y="0"/>
          <a:ext cx="0" cy="0"/>
          <a:chOff x="0" y="0"/>
          <a:chExt cx="0" cy="0"/>
        </a:xfrm>
      </p:grpSpPr>
      <p:sp>
        <p:nvSpPr>
          <p:cNvPr id="52" name="Google Shape;52;p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7"/>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4" name="Google Shape;54;p7"/>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5" name="Google Shape;55;p7"/>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6" name="Google Shape;56;p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9" name="Google Shape;59;p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9"/>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2" name="Google Shape;62;p9"/>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4.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2.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5.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C90813"/>
              </a:buClr>
              <a:buSzPts val="2000"/>
              <a:buFont typeface="Roboto Slab"/>
              <a:buNone/>
              <a:defRPr sz="2000">
                <a:solidFill>
                  <a:srgbClr val="C90813"/>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 name="Google Shape;7;p1"/>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algn="r">
              <a:buNone/>
              <a:defRPr b="1" sz="1300">
                <a:solidFill>
                  <a:srgbClr val="C90813"/>
                </a:solidFill>
                <a:latin typeface="Source Sans Pro"/>
                <a:ea typeface="Source Sans Pro"/>
                <a:cs typeface="Source Sans Pro"/>
                <a:sym typeface="Source Sans Pro"/>
              </a:defRPr>
            </a:lvl1pPr>
            <a:lvl2pPr lvl="1" algn="r">
              <a:buNone/>
              <a:defRPr b="1" sz="1300">
                <a:solidFill>
                  <a:srgbClr val="C90813"/>
                </a:solidFill>
                <a:latin typeface="Source Sans Pro"/>
                <a:ea typeface="Source Sans Pro"/>
                <a:cs typeface="Source Sans Pro"/>
                <a:sym typeface="Source Sans Pro"/>
              </a:defRPr>
            </a:lvl2pPr>
            <a:lvl3pPr lvl="2" algn="r">
              <a:buNone/>
              <a:defRPr b="1" sz="1300">
                <a:solidFill>
                  <a:srgbClr val="C90813"/>
                </a:solidFill>
                <a:latin typeface="Source Sans Pro"/>
                <a:ea typeface="Source Sans Pro"/>
                <a:cs typeface="Source Sans Pro"/>
                <a:sym typeface="Source Sans Pro"/>
              </a:defRPr>
            </a:lvl3pPr>
            <a:lvl4pPr lvl="3" algn="r">
              <a:buNone/>
              <a:defRPr b="1" sz="1300">
                <a:solidFill>
                  <a:srgbClr val="C90813"/>
                </a:solidFill>
                <a:latin typeface="Source Sans Pro"/>
                <a:ea typeface="Source Sans Pro"/>
                <a:cs typeface="Source Sans Pro"/>
                <a:sym typeface="Source Sans Pro"/>
              </a:defRPr>
            </a:lvl4pPr>
            <a:lvl5pPr lvl="4" algn="r">
              <a:buNone/>
              <a:defRPr b="1" sz="1300">
                <a:solidFill>
                  <a:srgbClr val="C90813"/>
                </a:solidFill>
                <a:latin typeface="Source Sans Pro"/>
                <a:ea typeface="Source Sans Pro"/>
                <a:cs typeface="Source Sans Pro"/>
                <a:sym typeface="Source Sans Pro"/>
              </a:defRPr>
            </a:lvl5pPr>
            <a:lvl6pPr lvl="5" algn="r">
              <a:buNone/>
              <a:defRPr b="1" sz="1300">
                <a:solidFill>
                  <a:srgbClr val="C90813"/>
                </a:solidFill>
                <a:latin typeface="Source Sans Pro"/>
                <a:ea typeface="Source Sans Pro"/>
                <a:cs typeface="Source Sans Pro"/>
                <a:sym typeface="Source Sans Pro"/>
              </a:defRPr>
            </a:lvl6pPr>
            <a:lvl7pPr lvl="6" algn="r">
              <a:buNone/>
              <a:defRPr b="1" sz="1300">
                <a:solidFill>
                  <a:srgbClr val="C90813"/>
                </a:solidFill>
                <a:latin typeface="Source Sans Pro"/>
                <a:ea typeface="Source Sans Pro"/>
                <a:cs typeface="Source Sans Pro"/>
                <a:sym typeface="Source Sans Pro"/>
              </a:defRPr>
            </a:lvl7pPr>
            <a:lvl8pPr lvl="7" algn="r">
              <a:buNone/>
              <a:defRPr b="1" sz="1300">
                <a:solidFill>
                  <a:srgbClr val="C90813"/>
                </a:solidFill>
                <a:latin typeface="Source Sans Pro"/>
                <a:ea typeface="Source Sans Pro"/>
                <a:cs typeface="Source Sans Pro"/>
                <a:sym typeface="Source Sans Pro"/>
              </a:defRPr>
            </a:lvl8pPr>
            <a:lvl9pPr lvl="8" algn="r">
              <a:buNone/>
              <a:defRPr b="1" sz="1300">
                <a:solidFill>
                  <a:srgbClr val="C9081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0" name="Google Shape;70;p12"/>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71" name="Google Shape;71;p12"/>
          <p:cNvSpPr txBox="1"/>
          <p:nvPr>
            <p:ph idx="12" type="sldNum"/>
          </p:nvPr>
        </p:nvSpPr>
        <p:spPr>
          <a:xfrm>
            <a:off x="8404384" y="6333134"/>
            <a:ext cx="548700" cy="5247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131" name="Google Shape;131;p23"/>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132" name="Google Shape;132;p23"/>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90" name="Shape 190"/>
        <p:cNvGrpSpPr/>
        <p:nvPr/>
      </p:nvGrpSpPr>
      <p:grpSpPr>
        <a:xfrm>
          <a:off x="0" y="0"/>
          <a:ext cx="0" cy="0"/>
          <a:chOff x="0" y="0"/>
          <a:chExt cx="0" cy="0"/>
        </a:xfrm>
      </p:grpSpPr>
      <p:sp>
        <p:nvSpPr>
          <p:cNvPr id="191" name="Google Shape;191;p34"/>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C90813"/>
              </a:buClr>
              <a:buSzPts val="2000"/>
              <a:buFont typeface="Roboto Slab"/>
              <a:buNone/>
              <a:defRPr sz="2000">
                <a:solidFill>
                  <a:srgbClr val="C90813"/>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192" name="Google Shape;192;p34"/>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193" name="Google Shape;193;p34"/>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C90813"/>
                </a:solidFill>
                <a:latin typeface="Source Sans Pro"/>
                <a:ea typeface="Source Sans Pro"/>
                <a:cs typeface="Source Sans Pro"/>
                <a:sym typeface="Source Sans Pro"/>
              </a:defRPr>
            </a:lvl1pPr>
            <a:lvl2pPr lvl="1" rtl="0" algn="r">
              <a:buNone/>
              <a:defRPr b="1" sz="1300">
                <a:solidFill>
                  <a:srgbClr val="C90813"/>
                </a:solidFill>
                <a:latin typeface="Source Sans Pro"/>
                <a:ea typeface="Source Sans Pro"/>
                <a:cs typeface="Source Sans Pro"/>
                <a:sym typeface="Source Sans Pro"/>
              </a:defRPr>
            </a:lvl2pPr>
            <a:lvl3pPr lvl="2" rtl="0" algn="r">
              <a:buNone/>
              <a:defRPr b="1" sz="1300">
                <a:solidFill>
                  <a:srgbClr val="C90813"/>
                </a:solidFill>
                <a:latin typeface="Source Sans Pro"/>
                <a:ea typeface="Source Sans Pro"/>
                <a:cs typeface="Source Sans Pro"/>
                <a:sym typeface="Source Sans Pro"/>
              </a:defRPr>
            </a:lvl3pPr>
            <a:lvl4pPr lvl="3" rtl="0" algn="r">
              <a:buNone/>
              <a:defRPr b="1" sz="1300">
                <a:solidFill>
                  <a:srgbClr val="C90813"/>
                </a:solidFill>
                <a:latin typeface="Source Sans Pro"/>
                <a:ea typeface="Source Sans Pro"/>
                <a:cs typeface="Source Sans Pro"/>
                <a:sym typeface="Source Sans Pro"/>
              </a:defRPr>
            </a:lvl4pPr>
            <a:lvl5pPr lvl="4" rtl="0" algn="r">
              <a:buNone/>
              <a:defRPr b="1" sz="1300">
                <a:solidFill>
                  <a:srgbClr val="C90813"/>
                </a:solidFill>
                <a:latin typeface="Source Sans Pro"/>
                <a:ea typeface="Source Sans Pro"/>
                <a:cs typeface="Source Sans Pro"/>
                <a:sym typeface="Source Sans Pro"/>
              </a:defRPr>
            </a:lvl5pPr>
            <a:lvl6pPr lvl="5" rtl="0" algn="r">
              <a:buNone/>
              <a:defRPr b="1" sz="1300">
                <a:solidFill>
                  <a:srgbClr val="C90813"/>
                </a:solidFill>
                <a:latin typeface="Source Sans Pro"/>
                <a:ea typeface="Source Sans Pro"/>
                <a:cs typeface="Source Sans Pro"/>
                <a:sym typeface="Source Sans Pro"/>
              </a:defRPr>
            </a:lvl6pPr>
            <a:lvl7pPr lvl="6" rtl="0" algn="r">
              <a:buNone/>
              <a:defRPr b="1" sz="1300">
                <a:solidFill>
                  <a:srgbClr val="C90813"/>
                </a:solidFill>
                <a:latin typeface="Source Sans Pro"/>
                <a:ea typeface="Source Sans Pro"/>
                <a:cs typeface="Source Sans Pro"/>
                <a:sym typeface="Source Sans Pro"/>
              </a:defRPr>
            </a:lvl7pPr>
            <a:lvl8pPr lvl="7" rtl="0" algn="r">
              <a:buNone/>
              <a:defRPr b="1" sz="1300">
                <a:solidFill>
                  <a:srgbClr val="C90813"/>
                </a:solidFill>
                <a:latin typeface="Source Sans Pro"/>
                <a:ea typeface="Source Sans Pro"/>
                <a:cs typeface="Source Sans Pro"/>
                <a:sym typeface="Source Sans Pro"/>
              </a:defRPr>
            </a:lvl8pPr>
            <a:lvl9pPr lvl="8" rtl="0" algn="r">
              <a:buNone/>
              <a:defRPr b="1" sz="1300">
                <a:solidFill>
                  <a:srgbClr val="C9081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google.com/url?sa=i&amp;source=images&amp;cd=&amp;cad=rja&amp;uact=8&amp;ved=2ahUKEwjIgM34u8DjAhUYZc0KHThVDGEQjB16BAgBEAQ&amp;url=http%3A%2F%2Fwww.chinadaily.com.cn%2Fa%2F201812%2F14%2FWS5c12f272a310eff303290f11.html&amp;psig=AOvVaw1nUBWx_k4h73WB_HjpMX0v&amp;ust=1563608020983934" TargetMode="Externa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gizmochina.com/2018/09/08/smartisan-bullet-messenger-defies-wechat-unique-features/" TargetMode="External"/><Relationship Id="rId4" Type="http://schemas.openxmlformats.org/officeDocument/2006/relationships/image" Target="../media/image5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google.com/url?sa=i&amp;source=images&amp;cd=&amp;cad=rja&amp;uact=8&amp;ved=2ahUKEwiGq47kv8DjAhU6B50JHT1xCXsQjB16BAgBEAQ&amp;url=http%3A%2F%2Fwww.pahtg.com%2Fen%2Fnews%2F&amp;psig=AOvVaw2eYjmjNEeTDFQMjt3G-gon&amp;ust=1563609049134340" TargetMode="Externa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www.python.org/download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github.com/McGillAISociety/Tech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code.visualstudio.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2.jpg"/><Relationship Id="rId4" Type="http://schemas.openxmlformats.org/officeDocument/2006/relationships/image" Target="../media/image82.jpg"/><Relationship Id="rId5" Type="http://schemas.openxmlformats.org/officeDocument/2006/relationships/image" Target="../media/image35.png"/><Relationship Id="rId6" Type="http://schemas.openxmlformats.org/officeDocument/2006/relationships/image" Target="../media/image4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54.png"/><Relationship Id="rId6" Type="http://schemas.openxmlformats.org/officeDocument/2006/relationships/image" Target="../media/image89.png"/><Relationship Id="rId7"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63.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6.png"/><Relationship Id="rId4" Type="http://schemas.openxmlformats.org/officeDocument/2006/relationships/image" Target="../media/image69.png"/><Relationship Id="rId9" Type="http://schemas.openxmlformats.org/officeDocument/2006/relationships/image" Target="../media/image91.png"/><Relationship Id="rId5" Type="http://schemas.openxmlformats.org/officeDocument/2006/relationships/image" Target="../media/image70.png"/><Relationship Id="rId6" Type="http://schemas.openxmlformats.org/officeDocument/2006/relationships/image" Target="../media/image72.png"/><Relationship Id="rId7" Type="http://schemas.openxmlformats.org/officeDocument/2006/relationships/image" Target="../media/image75.png"/><Relationship Id="rId8"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6.jpg"/><Relationship Id="rId4" Type="http://schemas.openxmlformats.org/officeDocument/2006/relationships/image" Target="../media/image92.jpg"/><Relationship Id="rId9"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90.jpg"/><Relationship Id="rId7" Type="http://schemas.openxmlformats.org/officeDocument/2006/relationships/image" Target="../media/image41.png"/><Relationship Id="rId8" Type="http://schemas.openxmlformats.org/officeDocument/2006/relationships/image" Target="../media/image8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73.png"/><Relationship Id="rId4" Type="http://schemas.openxmlformats.org/officeDocument/2006/relationships/image" Target="../media/image77.png"/><Relationship Id="rId5" Type="http://schemas.openxmlformats.org/officeDocument/2006/relationships/image" Target="../media/image88.png"/><Relationship Id="rId6" Type="http://schemas.openxmlformats.org/officeDocument/2006/relationships/image" Target="../media/image81.png"/><Relationship Id="rId7"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hyperlink" Target="https://www.numpy.org/devdocs/reference/index.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8.jpg"/><Relationship Id="rId4" Type="http://schemas.openxmlformats.org/officeDocument/2006/relationships/image" Target="../media/image79.jpg"/><Relationship Id="rId5" Type="http://schemas.openxmlformats.org/officeDocument/2006/relationships/image" Target="../media/image40.jpg"/><Relationship Id="rId6" Type="http://schemas.openxmlformats.org/officeDocument/2006/relationships/image" Target="../media/image62.jpg"/><Relationship Id="rId7" Type="http://schemas.openxmlformats.org/officeDocument/2006/relationships/image" Target="../media/image36.jpg"/><Relationship Id="rId8"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1.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3.png"/><Relationship Id="rId8"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5"/>
          <p:cNvSpPr txBox="1"/>
          <p:nvPr>
            <p:ph type="ctrTitle"/>
          </p:nvPr>
        </p:nvSpPr>
        <p:spPr>
          <a:xfrm>
            <a:off x="1457775" y="2530550"/>
            <a:ext cx="6803100" cy="24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Lecture 1: </a:t>
            </a:r>
            <a:endParaRPr>
              <a:solidFill>
                <a:srgbClr val="000000"/>
              </a:solidFill>
            </a:endParaRPr>
          </a:p>
          <a:p>
            <a:pPr indent="0" lvl="0" marL="0" rtl="0" algn="l">
              <a:spcBef>
                <a:spcPts val="0"/>
              </a:spcBef>
              <a:spcAft>
                <a:spcPts val="0"/>
              </a:spcAft>
              <a:buNone/>
            </a:pPr>
            <a:r>
              <a:rPr lang="en">
                <a:solidFill>
                  <a:srgbClr val="000000"/>
                </a:solidFill>
              </a:rPr>
              <a:t>Introduction and Math/Python Review</a:t>
            </a:r>
            <a:endParaRPr>
              <a:solidFill>
                <a:srgbClr val="000000"/>
              </a:solidFill>
            </a:endParaRPr>
          </a:p>
        </p:txBody>
      </p:sp>
      <p:grpSp>
        <p:nvGrpSpPr>
          <p:cNvPr id="258" name="Google Shape;258;p45"/>
          <p:cNvGrpSpPr/>
          <p:nvPr/>
        </p:nvGrpSpPr>
        <p:grpSpPr>
          <a:xfrm>
            <a:off x="3451552" y="1737052"/>
            <a:ext cx="3027498" cy="793498"/>
            <a:chOff x="3644952" y="1400027"/>
            <a:chExt cx="3027498" cy="793498"/>
          </a:xfrm>
        </p:grpSpPr>
        <p:pic>
          <p:nvPicPr>
            <p:cNvPr id="259" name="Google Shape;259;p45"/>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260" name="Google Shape;260;p45"/>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261" name="Google Shape;261;p45"/>
          <p:cNvPicPr preferRelativeResize="0"/>
          <p:nvPr/>
        </p:nvPicPr>
        <p:blipFill rotWithShape="1">
          <a:blip r:embed="rId4">
            <a:alphaModFix/>
          </a:blip>
          <a:srcRect b="27728" l="0" r="0" t="40212"/>
          <a:stretch/>
        </p:blipFill>
        <p:spPr>
          <a:xfrm>
            <a:off x="1543900" y="2105050"/>
            <a:ext cx="1327200" cy="42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Facial Recognition for Alipay</a:t>
            </a:r>
            <a:endParaRPr/>
          </a:p>
        </p:txBody>
      </p:sp>
      <p:sp>
        <p:nvSpPr>
          <p:cNvPr id="375" name="Google Shape;375;p54"/>
          <p:cNvSpPr txBox="1"/>
          <p:nvPr>
            <p:ph idx="1" type="body"/>
          </p:nvPr>
        </p:nvSpPr>
        <p:spPr>
          <a:xfrm>
            <a:off x="7183250" y="6062550"/>
            <a:ext cx="1375800" cy="589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000" u="sng">
                <a:solidFill>
                  <a:schemeClr val="hlink"/>
                </a:solidFill>
                <a:hlinkClick r:id="rId3"/>
              </a:rPr>
              <a:t>Image Credits</a:t>
            </a:r>
            <a:endParaRPr sz="1000"/>
          </a:p>
        </p:txBody>
      </p:sp>
      <p:sp>
        <p:nvSpPr>
          <p:cNvPr id="376" name="Google Shape;376;p5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54"/>
          <p:cNvPicPr preferRelativeResize="0"/>
          <p:nvPr/>
        </p:nvPicPr>
        <p:blipFill>
          <a:blip r:embed="rId4">
            <a:alphaModFix/>
          </a:blip>
          <a:stretch>
            <a:fillRect/>
          </a:stretch>
        </p:blipFill>
        <p:spPr>
          <a:xfrm>
            <a:off x="1118825" y="1458337"/>
            <a:ext cx="6906348" cy="4604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Voice to Text in Bullet Messenger</a:t>
            </a:r>
            <a:endParaRPr/>
          </a:p>
        </p:txBody>
      </p:sp>
      <p:sp>
        <p:nvSpPr>
          <p:cNvPr id="383" name="Google Shape;383;p55"/>
          <p:cNvSpPr txBox="1"/>
          <p:nvPr>
            <p:ph idx="1" type="body"/>
          </p:nvPr>
        </p:nvSpPr>
        <p:spPr>
          <a:xfrm>
            <a:off x="7183250" y="6062550"/>
            <a:ext cx="1375800" cy="589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000" u="sng">
                <a:solidFill>
                  <a:schemeClr val="hlink"/>
                </a:solidFill>
                <a:hlinkClick r:id="rId3"/>
              </a:rPr>
              <a:t>Image Credits</a:t>
            </a:r>
            <a:endParaRPr sz="1000"/>
          </a:p>
        </p:txBody>
      </p:sp>
      <p:sp>
        <p:nvSpPr>
          <p:cNvPr id="384" name="Google Shape;384;p5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55"/>
          <p:cNvPicPr preferRelativeResize="0"/>
          <p:nvPr/>
        </p:nvPicPr>
        <p:blipFill>
          <a:blip r:embed="rId4">
            <a:alphaModFix/>
          </a:blip>
          <a:stretch>
            <a:fillRect/>
          </a:stretch>
        </p:blipFill>
        <p:spPr>
          <a:xfrm>
            <a:off x="1105850" y="1652526"/>
            <a:ext cx="6932304" cy="4410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Ping An’s One-Minute Clinic </a:t>
            </a:r>
            <a:endParaRPr/>
          </a:p>
        </p:txBody>
      </p:sp>
      <p:sp>
        <p:nvSpPr>
          <p:cNvPr id="391" name="Google Shape;391;p56"/>
          <p:cNvSpPr txBox="1"/>
          <p:nvPr>
            <p:ph idx="1" type="body"/>
          </p:nvPr>
        </p:nvSpPr>
        <p:spPr>
          <a:xfrm>
            <a:off x="7183250" y="6062550"/>
            <a:ext cx="1375800" cy="589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000" u="sng">
                <a:solidFill>
                  <a:schemeClr val="hlink"/>
                </a:solidFill>
                <a:hlinkClick r:id="rId3"/>
              </a:rPr>
              <a:t>Image Credits</a:t>
            </a:r>
            <a:endParaRPr sz="1000"/>
          </a:p>
        </p:txBody>
      </p:sp>
      <p:sp>
        <p:nvSpPr>
          <p:cNvPr id="392" name="Google Shape;392;p5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3" name="Google Shape;393;p56"/>
          <p:cNvPicPr preferRelativeResize="0"/>
          <p:nvPr/>
        </p:nvPicPr>
        <p:blipFill>
          <a:blip r:embed="rId4">
            <a:alphaModFix/>
          </a:blip>
          <a:stretch>
            <a:fillRect/>
          </a:stretch>
        </p:blipFill>
        <p:spPr>
          <a:xfrm>
            <a:off x="745350" y="1500123"/>
            <a:ext cx="7653307" cy="441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7"/>
          <p:cNvSpPr txBox="1"/>
          <p:nvPr>
            <p:ph type="title"/>
          </p:nvPr>
        </p:nvSpPr>
        <p:spPr>
          <a:xfrm>
            <a:off x="554975" y="24400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Defining Artificial Intelligence </a:t>
            </a:r>
            <a:endParaRPr sz="2400"/>
          </a:p>
        </p:txBody>
      </p:sp>
      <p:sp>
        <p:nvSpPr>
          <p:cNvPr id="399" name="Google Shape;399;p5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0" name="Google Shape;400;p57"/>
          <p:cNvPicPr preferRelativeResize="0"/>
          <p:nvPr/>
        </p:nvPicPr>
        <p:blipFill rotWithShape="1">
          <a:blip r:embed="rId3">
            <a:alphaModFix/>
          </a:blip>
          <a:srcRect b="12316" l="3260" r="0" t="6547"/>
          <a:stretch/>
        </p:blipFill>
        <p:spPr>
          <a:xfrm>
            <a:off x="554975" y="1518600"/>
            <a:ext cx="7835651" cy="4180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What will you specifically learn?</a:t>
            </a:r>
            <a:endParaRPr sz="2400"/>
          </a:p>
        </p:txBody>
      </p:sp>
      <p:sp>
        <p:nvSpPr>
          <p:cNvPr id="406" name="Google Shape;406;p5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58"/>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Common tools, languages, and frameworks used in machine learning.</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Study and implementation of traditional and popular machine learning algorithms.</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Introduction to deep learning through feed forward and convolutional neural networks.</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Integration of machine learning in an end-to-end product by creating a pokemon classifier web app.</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b="1" lang="en" sz="1800">
                <a:solidFill>
                  <a:schemeClr val="dk1"/>
                </a:solidFill>
                <a:latin typeface="Roboto Slab"/>
                <a:ea typeface="Roboto Slab"/>
                <a:cs typeface="Roboto Slab"/>
                <a:sym typeface="Roboto Slab"/>
              </a:rPr>
              <a:t>All these will require extensive usage of your existing mathematical and coding knowledge.</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9"/>
          <p:cNvSpPr txBox="1"/>
          <p:nvPr>
            <p:ph type="title"/>
          </p:nvPr>
        </p:nvSpPr>
        <p:spPr>
          <a:xfrm>
            <a:off x="786150" y="33530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Lecture Schedule</a:t>
            </a:r>
            <a:endParaRPr sz="2400"/>
          </a:p>
        </p:txBody>
      </p:sp>
      <p:sp>
        <p:nvSpPr>
          <p:cNvPr id="413" name="Google Shape;413;p5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14" name="Google Shape;414;p59"/>
          <p:cNvGraphicFramePr/>
          <p:nvPr/>
        </p:nvGraphicFramePr>
        <p:xfrm>
          <a:off x="786150" y="1427200"/>
          <a:ext cx="3000000" cy="3000000"/>
        </p:xfrm>
        <a:graphic>
          <a:graphicData uri="http://schemas.openxmlformats.org/drawingml/2006/table">
            <a:tbl>
              <a:tblPr>
                <a:noFill/>
                <a:tableStyleId>{AF87501A-BEAF-4316-AF40-1538D94E8E91}</a:tableStyleId>
              </a:tblPr>
              <a:tblGrid>
                <a:gridCol w="1338525"/>
                <a:gridCol w="5900475"/>
              </a:tblGrid>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1</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Python and Math Review</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2</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Data Manipulation and Visualization</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3</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Introduction to ML and Data Preprocessing</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4</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Linear and Logistic Regression</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5</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KNNs, Decision Trees, and Ensemble Methods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6</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SVMs and PCA</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7</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Feed Forward Neural Networks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8</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Convolutional Neural Networks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9/10</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Pokemon Classifier Web Application</a:t>
                      </a:r>
                      <a:endParaRPr sz="1800">
                        <a:latin typeface="Roboto Slab"/>
                        <a:ea typeface="Roboto Slab"/>
                        <a:cs typeface="Roboto Slab"/>
                        <a:sym typeface="Roboto Slab"/>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Daily </a:t>
            </a:r>
            <a:r>
              <a:rPr lang="en" sz="2400">
                <a:solidFill>
                  <a:srgbClr val="CC0000"/>
                </a:solidFill>
              </a:rPr>
              <a:t>Structure</a:t>
            </a:r>
            <a:endParaRPr sz="2400"/>
          </a:p>
        </p:txBody>
      </p:sp>
      <p:sp>
        <p:nvSpPr>
          <p:cNvPr id="420" name="Google Shape;420;p6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1" name="Google Shape;421;p60"/>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Theoretical Lecture (~ 1-1.5 Hours)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Live Implementation/Visualizations (~ 0.5 - 1 Hour)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In-Class Individual Assignment (~ 2 Hours)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Evening Homework / Lab Hour (&lt; 1 Hour)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House Rules</a:t>
            </a:r>
            <a:endParaRPr sz="2400"/>
          </a:p>
        </p:txBody>
      </p:sp>
      <p:sp>
        <p:nvSpPr>
          <p:cNvPr id="427" name="Google Shape;427;p6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61"/>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related questions during the lectures, </a:t>
            </a:r>
            <a:r>
              <a:rPr b="1" lang="en" sz="1800">
                <a:solidFill>
                  <a:schemeClr val="dk1"/>
                </a:solidFill>
                <a:latin typeface="Roboto Slab"/>
                <a:ea typeface="Roboto Slab"/>
                <a:cs typeface="Roboto Slab"/>
                <a:sym typeface="Roboto Slab"/>
              </a:rPr>
              <a:t>ASK!</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questions while working on individual assignments, </a:t>
            </a:r>
            <a:r>
              <a:rPr b="1" lang="en" sz="1800">
                <a:solidFill>
                  <a:schemeClr val="dk1"/>
                </a:solidFill>
                <a:latin typeface="Roboto Slab"/>
                <a:ea typeface="Roboto Slab"/>
                <a:cs typeface="Roboto Slab"/>
                <a:sym typeface="Roboto Slab"/>
              </a:rPr>
              <a:t>do a quick search on the internet first</a:t>
            </a:r>
            <a:r>
              <a:rPr lang="en" sz="1800">
                <a:solidFill>
                  <a:schemeClr val="dk1"/>
                </a:solidFill>
                <a:latin typeface="Roboto Slab"/>
                <a:ea typeface="Roboto Slab"/>
                <a:cs typeface="Roboto Slab"/>
                <a:sym typeface="Roboto Slab"/>
              </a:rPr>
              <a:t> </a:t>
            </a:r>
            <a:r>
              <a:rPr b="1" lang="en" sz="1800">
                <a:solidFill>
                  <a:schemeClr val="dk1"/>
                </a:solidFill>
                <a:latin typeface="Roboto Slab"/>
                <a:ea typeface="Roboto Slab"/>
                <a:cs typeface="Roboto Slab"/>
                <a:sym typeface="Roboto Slab"/>
              </a:rPr>
              <a:t>AND THEN</a:t>
            </a:r>
            <a:r>
              <a:rPr lang="en" sz="1800">
                <a:solidFill>
                  <a:schemeClr val="dk1"/>
                </a:solidFill>
                <a:latin typeface="Roboto Slab"/>
                <a:ea typeface="Roboto Slab"/>
                <a:cs typeface="Roboto Slab"/>
                <a:sym typeface="Roboto Slab"/>
              </a:rPr>
              <a:t> ask if you don’t find the solution.</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questions outside of class, message in the WeChat </a:t>
            </a:r>
            <a:r>
              <a:rPr b="1" lang="en" sz="1800">
                <a:solidFill>
                  <a:schemeClr val="dk1"/>
                </a:solidFill>
                <a:latin typeface="Roboto Slab"/>
                <a:ea typeface="Roboto Slab"/>
                <a:cs typeface="Roboto Slab"/>
                <a:sym typeface="Roboto Slab"/>
              </a:rPr>
              <a:t>class group chat</a:t>
            </a:r>
            <a:r>
              <a:rPr lang="en" sz="1800">
                <a:solidFill>
                  <a:schemeClr val="dk1"/>
                </a:solidFill>
                <a:latin typeface="Roboto Slab"/>
                <a:ea typeface="Roboto Slab"/>
                <a:cs typeface="Roboto Slab"/>
                <a:sym typeface="Roboto Slab"/>
              </a:rPr>
              <a:t> (not individually, unless the question is very specific).</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You may (and you should) </a:t>
            </a:r>
            <a:r>
              <a:rPr b="1" lang="en" sz="1800">
                <a:solidFill>
                  <a:schemeClr val="dk1"/>
                </a:solidFill>
                <a:latin typeface="Roboto Slab"/>
                <a:ea typeface="Roboto Slab"/>
                <a:cs typeface="Roboto Slab"/>
                <a:sym typeface="Roboto Slab"/>
              </a:rPr>
              <a:t>collaborate with each other</a:t>
            </a:r>
            <a:r>
              <a:rPr lang="en" sz="1800">
                <a:solidFill>
                  <a:schemeClr val="dk1"/>
                </a:solidFill>
                <a:latin typeface="Roboto Slab"/>
                <a:ea typeface="Roboto Slab"/>
                <a:cs typeface="Roboto Slab"/>
                <a:sym typeface="Roboto Slab"/>
              </a:rPr>
              <a:t> on individual assignments, but simply copying each other will not bring you any benefit from the course.</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Slab"/>
              <a:ea typeface="Roboto Slab"/>
              <a:cs typeface="Roboto Slab"/>
              <a:sym typeface="Roboto Sla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2"/>
          <p:cNvSpPr txBox="1"/>
          <p:nvPr>
            <p:ph idx="4294967295" type="ctrTitle"/>
          </p:nvPr>
        </p:nvSpPr>
        <p:spPr>
          <a:xfrm>
            <a:off x="1428150" y="2257425"/>
            <a:ext cx="6287700" cy="219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CC0000"/>
                </a:solidFill>
              </a:rPr>
              <a:t>Environment </a:t>
            </a:r>
            <a:endParaRPr b="1" sz="6000">
              <a:solidFill>
                <a:srgbClr val="CC0000"/>
              </a:solidFill>
            </a:endParaRPr>
          </a:p>
          <a:p>
            <a:pPr indent="0" lvl="0" marL="0" rtl="0" algn="ctr">
              <a:spcBef>
                <a:spcPts val="0"/>
              </a:spcBef>
              <a:spcAft>
                <a:spcPts val="0"/>
              </a:spcAft>
              <a:buNone/>
            </a:pPr>
            <a:r>
              <a:rPr b="1" lang="en" sz="6000">
                <a:solidFill>
                  <a:srgbClr val="CC0000"/>
                </a:solidFill>
              </a:rPr>
              <a:t>Setup</a:t>
            </a:r>
            <a:endParaRPr b="1" sz="6000">
              <a:solidFill>
                <a:srgbClr val="CC0000"/>
              </a:solidFill>
            </a:endParaRPr>
          </a:p>
        </p:txBody>
      </p:sp>
      <p:sp>
        <p:nvSpPr>
          <p:cNvPr id="434" name="Google Shape;434;p6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Python</a:t>
            </a:r>
            <a:endParaRPr sz="2400"/>
          </a:p>
        </p:txBody>
      </p:sp>
      <p:sp>
        <p:nvSpPr>
          <p:cNvPr id="440" name="Google Shape;440;p6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63"/>
          <p:cNvSpPr txBox="1"/>
          <p:nvPr>
            <p:ph idx="1" type="body"/>
          </p:nvPr>
        </p:nvSpPr>
        <p:spPr>
          <a:xfrm>
            <a:off x="786150" y="1642750"/>
            <a:ext cx="57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You should have installed python during the pre-assignment coding component.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Type the following in terminal to ensure you have python version 3.5+ installed:</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b="1" lang="en" sz="2000">
                <a:solidFill>
                  <a:schemeClr val="dk1"/>
                </a:solidFill>
                <a:latin typeface="Roboto Slab"/>
                <a:ea typeface="Roboto Slab"/>
                <a:cs typeface="Roboto Slab"/>
                <a:sym typeface="Roboto Slab"/>
              </a:rPr>
              <a:t>p</a:t>
            </a:r>
            <a:r>
              <a:rPr b="1" lang="en" sz="2000">
                <a:solidFill>
                  <a:schemeClr val="dk1"/>
                </a:solidFill>
                <a:latin typeface="Roboto Slab"/>
                <a:ea typeface="Roboto Slab"/>
                <a:cs typeface="Roboto Slab"/>
                <a:sym typeface="Roboto Slab"/>
              </a:rPr>
              <a:t>ython --version</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i="1" lang="en" sz="2000">
                <a:solidFill>
                  <a:schemeClr val="dk1"/>
                </a:solidFill>
                <a:latin typeface="Roboto Slab"/>
                <a:ea typeface="Roboto Slab"/>
                <a:cs typeface="Roboto Slab"/>
                <a:sym typeface="Roboto Slab"/>
              </a:rPr>
              <a:t>Does anyone not have python installed?</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i="1"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lang="en" sz="2000" u="sng">
                <a:solidFill>
                  <a:schemeClr val="hlink"/>
                </a:solidFill>
                <a:latin typeface="Arial"/>
                <a:ea typeface="Arial"/>
                <a:cs typeface="Arial"/>
                <a:sym typeface="Arial"/>
                <a:hlinkClick r:id="rId3"/>
              </a:rPr>
              <a:t>https://www.python.org/downloads/</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0000"/>
                </a:solidFill>
              </a:rPr>
              <a:t>Today’s Agenda</a:t>
            </a:r>
            <a:endParaRPr sz="2400"/>
          </a:p>
        </p:txBody>
      </p:sp>
      <p:sp>
        <p:nvSpPr>
          <p:cNvPr id="267" name="Google Shape;267;p46"/>
          <p:cNvSpPr txBox="1"/>
          <p:nvPr>
            <p:ph idx="1" type="body"/>
          </p:nvPr>
        </p:nvSpPr>
        <p:spPr>
          <a:xfrm>
            <a:off x="786150" y="156821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Who are we?</a:t>
            </a:r>
            <a:br>
              <a:rPr lang="en" sz="2000">
                <a:solidFill>
                  <a:srgbClr val="000000"/>
                </a:solidFill>
                <a:latin typeface="Roboto Slab"/>
                <a:ea typeface="Roboto Slab"/>
                <a:cs typeface="Roboto Slab"/>
                <a:sym typeface="Roboto Slab"/>
              </a:rPr>
            </a:b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Course Overview</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Environment Setup</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Python Review and Practice</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Math Review and Numpy Introduction</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Math Implementation Assignment</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
        <p:nvSpPr>
          <p:cNvPr id="268" name="Google Shape;268;p4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Download Repository</a:t>
            </a:r>
            <a:endParaRPr sz="2400"/>
          </a:p>
        </p:txBody>
      </p:sp>
      <p:sp>
        <p:nvSpPr>
          <p:cNvPr id="447" name="Google Shape;447;p6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8" name="Google Shape;448;p64"/>
          <p:cNvSpPr txBox="1"/>
          <p:nvPr>
            <p:ph idx="1" type="body"/>
          </p:nvPr>
        </p:nvSpPr>
        <p:spPr>
          <a:xfrm>
            <a:off x="786150" y="1842775"/>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Clone course repository if you have experience with git: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
        <p:nvSpPr>
          <p:cNvPr id="449" name="Google Shape;449;p64"/>
          <p:cNvSpPr/>
          <p:nvPr/>
        </p:nvSpPr>
        <p:spPr>
          <a:xfrm>
            <a:off x="844050" y="2690275"/>
            <a:ext cx="7455900" cy="745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None/>
            </a:pPr>
            <a:r>
              <a:rPr lang="en" sz="2400">
                <a:latin typeface="Inconsolata"/>
                <a:ea typeface="Inconsolata"/>
                <a:cs typeface="Inconsolata"/>
                <a:sym typeface="Inconsolata"/>
              </a:rPr>
              <a:t>git clone </a:t>
            </a:r>
            <a:r>
              <a:rPr lang="en" sz="2000" u="sng">
                <a:solidFill>
                  <a:schemeClr val="hlink"/>
                </a:solidFill>
                <a:latin typeface="Roboto Slab"/>
                <a:ea typeface="Roboto Slab"/>
                <a:cs typeface="Roboto Slab"/>
                <a:sym typeface="Roboto Slab"/>
                <a:hlinkClick r:id="rId3"/>
              </a:rPr>
              <a:t>https://github.com/McGillAISociety/TechX</a:t>
            </a:r>
            <a:r>
              <a:rPr lang="en" sz="2400">
                <a:latin typeface="Inconsolata"/>
                <a:ea typeface="Inconsolata"/>
                <a:cs typeface="Inconsolata"/>
                <a:sym typeface="Inconsolata"/>
              </a:rPr>
              <a:t> </a:t>
            </a:r>
            <a:endParaRPr sz="2400">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IDE</a:t>
            </a:r>
            <a:endParaRPr sz="2400"/>
          </a:p>
        </p:txBody>
      </p:sp>
      <p:sp>
        <p:nvSpPr>
          <p:cNvPr id="455" name="Google Shape;455;p6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6" name="Google Shape;456;p65"/>
          <p:cNvSpPr txBox="1"/>
          <p:nvPr>
            <p:ph idx="1" type="body"/>
          </p:nvPr>
        </p:nvSpPr>
        <p:spPr>
          <a:xfrm>
            <a:off x="786150" y="16427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You should have installed python during the pre-assignment coding component.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Open the course content folder in your IDE:</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b="1" lang="en" sz="2000">
                <a:solidFill>
                  <a:schemeClr val="dk1"/>
                </a:solidFill>
                <a:latin typeface="Roboto Slab"/>
                <a:ea typeface="Roboto Slab"/>
                <a:cs typeface="Roboto Slab"/>
                <a:sym typeface="Roboto Slab"/>
              </a:rPr>
              <a:t>File &gt; Open &gt; </a:t>
            </a:r>
            <a:r>
              <a:rPr b="1" i="1" lang="en" sz="2000">
                <a:solidFill>
                  <a:schemeClr val="dk1"/>
                </a:solidFill>
                <a:latin typeface="Roboto Slab"/>
                <a:ea typeface="Roboto Slab"/>
                <a:cs typeface="Roboto Slab"/>
                <a:sym typeface="Roboto Slab"/>
              </a:rPr>
              <a:t>Choose Project Folder</a:t>
            </a:r>
            <a:endParaRPr b="1" i="1"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t/>
            </a:r>
            <a:endParaRPr b="1" i="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i="1" lang="en" sz="2000">
                <a:solidFill>
                  <a:schemeClr val="dk1"/>
                </a:solidFill>
                <a:latin typeface="Roboto Slab"/>
                <a:ea typeface="Roboto Slab"/>
                <a:cs typeface="Roboto Slab"/>
                <a:sym typeface="Roboto Slab"/>
              </a:rPr>
              <a:t>Does anyone not have an IDE installed?</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br>
              <a:rPr lang="en" sz="2000">
                <a:solidFill>
                  <a:schemeClr val="dk1"/>
                </a:solidFill>
                <a:latin typeface="Roboto Slab"/>
                <a:ea typeface="Roboto Slab"/>
                <a:cs typeface="Roboto Slab"/>
                <a:sym typeface="Roboto Slab"/>
              </a:rPr>
            </a:br>
            <a:r>
              <a:rPr lang="en" sz="2000">
                <a:solidFill>
                  <a:schemeClr val="dk1"/>
                </a:solidFill>
                <a:latin typeface="Roboto Slab"/>
                <a:ea typeface="Roboto Slab"/>
                <a:cs typeface="Roboto Slab"/>
                <a:sym typeface="Roboto Slab"/>
              </a:rPr>
              <a:t>	</a:t>
            </a:r>
            <a:r>
              <a:rPr lang="en" sz="2000" u="sng">
                <a:solidFill>
                  <a:schemeClr val="hlink"/>
                </a:solidFill>
                <a:latin typeface="Arial"/>
                <a:ea typeface="Arial"/>
                <a:cs typeface="Arial"/>
                <a:sym typeface="Arial"/>
                <a:hlinkClick r:id="rId3"/>
              </a:rPr>
              <a:t>https://code.visualstudio.com/</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Example Code</a:t>
            </a:r>
            <a:endParaRPr sz="2400"/>
          </a:p>
        </p:txBody>
      </p:sp>
      <p:sp>
        <p:nvSpPr>
          <p:cNvPr id="462" name="Google Shape;462;p6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3" name="Google Shape;463;p66"/>
          <p:cNvSpPr txBox="1"/>
          <p:nvPr>
            <p:ph idx="1" type="body"/>
          </p:nvPr>
        </p:nvSpPr>
        <p:spPr>
          <a:xfrm>
            <a:off x="786150" y="16427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We will now run the example code to ensure you have a proper working environment for the course.</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Open a terminal window and navigate to the project repository folder.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Run </a:t>
            </a:r>
            <a:r>
              <a:rPr b="1" lang="en" sz="2000">
                <a:solidFill>
                  <a:schemeClr val="dk1"/>
                </a:solidFill>
                <a:latin typeface="Roboto Slab"/>
                <a:ea typeface="Roboto Slab"/>
                <a:cs typeface="Roboto Slab"/>
                <a:sym typeface="Roboto Slab"/>
              </a:rPr>
              <a:t>pip install -r requirements.txt </a:t>
            </a:r>
            <a:r>
              <a:rPr lang="en" sz="2000">
                <a:solidFill>
                  <a:schemeClr val="dk1"/>
                </a:solidFill>
                <a:latin typeface="Roboto Slab"/>
                <a:ea typeface="Roboto Slab"/>
                <a:cs typeface="Roboto Slab"/>
                <a:sym typeface="Roboto Slab"/>
              </a:rPr>
              <a:t>to install packages.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Run </a:t>
            </a:r>
            <a:r>
              <a:rPr b="1" lang="en" sz="2000">
                <a:solidFill>
                  <a:schemeClr val="dk1"/>
                </a:solidFill>
                <a:latin typeface="Roboto Slab"/>
                <a:ea typeface="Roboto Slab"/>
                <a:cs typeface="Roboto Slab"/>
                <a:sym typeface="Roboto Slab"/>
              </a:rPr>
              <a:t>python hello-techx.py</a:t>
            </a:r>
            <a:r>
              <a:rPr lang="en" sz="2000">
                <a:solidFill>
                  <a:schemeClr val="dk1"/>
                </a:solidFill>
                <a:latin typeface="Roboto Slab"/>
                <a:ea typeface="Roboto Slab"/>
                <a:cs typeface="Roboto Slab"/>
                <a:sym typeface="Roboto Slab"/>
              </a:rPr>
              <a:t> to execute the program.</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7"/>
          <p:cNvSpPr txBox="1"/>
          <p:nvPr>
            <p:ph idx="4294967295" type="ctrTitle"/>
          </p:nvPr>
        </p:nvSpPr>
        <p:spPr>
          <a:xfrm>
            <a:off x="3127675" y="2157400"/>
            <a:ext cx="6287700" cy="219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Python </a:t>
            </a:r>
            <a:endParaRPr b="1" sz="6000">
              <a:solidFill>
                <a:srgbClr val="CC0000"/>
              </a:solidFill>
            </a:endParaRPr>
          </a:p>
          <a:p>
            <a:pPr indent="0" lvl="0" marL="0" rtl="0" algn="l">
              <a:spcBef>
                <a:spcPts val="0"/>
              </a:spcBef>
              <a:spcAft>
                <a:spcPts val="0"/>
              </a:spcAft>
              <a:buNone/>
            </a:pPr>
            <a:r>
              <a:rPr b="1" lang="en" sz="6000">
                <a:solidFill>
                  <a:srgbClr val="CC0000"/>
                </a:solidFill>
              </a:rPr>
              <a:t>Review</a:t>
            </a:r>
            <a:endParaRPr b="1" sz="6000">
              <a:solidFill>
                <a:srgbClr val="CC0000"/>
              </a:solidFill>
            </a:endParaRPr>
          </a:p>
        </p:txBody>
      </p:sp>
      <p:sp>
        <p:nvSpPr>
          <p:cNvPr id="469" name="Google Shape;469;p6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6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Why Python?</a:t>
            </a:r>
            <a:endParaRPr>
              <a:solidFill>
                <a:srgbClr val="CC0000"/>
              </a:solidFill>
            </a:endParaRPr>
          </a:p>
        </p:txBody>
      </p:sp>
      <p:sp>
        <p:nvSpPr>
          <p:cNvPr id="475" name="Google Shape;475;p68"/>
          <p:cNvSpPr txBox="1"/>
          <p:nvPr>
            <p:ph idx="1" type="body"/>
          </p:nvPr>
        </p:nvSpPr>
        <p:spPr>
          <a:xfrm>
            <a:off x="786150" y="1629375"/>
            <a:ext cx="2316900" cy="196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1 </a:t>
            </a:r>
            <a:r>
              <a:rPr b="1" lang="en"/>
              <a:t>Open Source Libraries</a:t>
            </a:r>
            <a:endParaRPr b="1"/>
          </a:p>
          <a:p>
            <a:pPr indent="0" lvl="0" marL="0" rtl="0" algn="l">
              <a:spcBef>
                <a:spcPts val="600"/>
              </a:spcBef>
              <a:spcAft>
                <a:spcPts val="0"/>
              </a:spcAft>
              <a:buNone/>
            </a:pPr>
            <a:r>
              <a:rPr lang="en" sz="1200"/>
              <a:t>Common tasks are already scripted into easily usable packages.</a:t>
            </a:r>
            <a:endParaRPr sz="1200"/>
          </a:p>
          <a:p>
            <a:pPr indent="0" lvl="0" marL="0" rtl="0" algn="l">
              <a:spcBef>
                <a:spcPts val="600"/>
              </a:spcBef>
              <a:spcAft>
                <a:spcPts val="0"/>
              </a:spcAft>
              <a:buNone/>
            </a:pPr>
            <a:r>
              <a:t/>
            </a:r>
            <a:endParaRPr sz="1200"/>
          </a:p>
        </p:txBody>
      </p:sp>
      <p:sp>
        <p:nvSpPr>
          <p:cNvPr id="476" name="Google Shape;476;p68"/>
          <p:cNvSpPr txBox="1"/>
          <p:nvPr>
            <p:ph idx="2" type="body"/>
          </p:nvPr>
        </p:nvSpPr>
        <p:spPr>
          <a:xfrm>
            <a:off x="3329989" y="1629375"/>
            <a:ext cx="2419800" cy="155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2 </a:t>
            </a:r>
            <a:r>
              <a:rPr b="1" lang="en"/>
              <a:t>Simplicity</a:t>
            </a:r>
            <a:endParaRPr b="1"/>
          </a:p>
          <a:p>
            <a:pPr indent="0" lvl="0" marL="0" rtl="0" algn="l">
              <a:spcBef>
                <a:spcPts val="600"/>
              </a:spcBef>
              <a:spcAft>
                <a:spcPts val="0"/>
              </a:spcAft>
              <a:buClr>
                <a:schemeClr val="dk1"/>
              </a:buClr>
              <a:buSzPts val="1100"/>
              <a:buFont typeface="Arial"/>
              <a:buNone/>
            </a:pPr>
            <a:r>
              <a:rPr lang="en" sz="1200"/>
              <a:t>Syntax is extremely easy to learn and very similar to english language. Focus on problem and not syntax.</a:t>
            </a:r>
            <a:endParaRPr b="1"/>
          </a:p>
        </p:txBody>
      </p:sp>
      <p:sp>
        <p:nvSpPr>
          <p:cNvPr id="477" name="Google Shape;477;p68"/>
          <p:cNvSpPr txBox="1"/>
          <p:nvPr>
            <p:ph idx="3" type="body"/>
          </p:nvPr>
        </p:nvSpPr>
        <p:spPr>
          <a:xfrm>
            <a:off x="5873827" y="1629375"/>
            <a:ext cx="2419800" cy="155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3 </a:t>
            </a:r>
            <a:r>
              <a:rPr b="1" lang="en"/>
              <a:t>High Level</a:t>
            </a:r>
            <a:endParaRPr b="1"/>
          </a:p>
          <a:p>
            <a:pPr indent="0" lvl="0" marL="0" rtl="0" algn="l">
              <a:spcBef>
                <a:spcPts val="600"/>
              </a:spcBef>
              <a:spcAft>
                <a:spcPts val="0"/>
              </a:spcAft>
              <a:buNone/>
            </a:pPr>
            <a:r>
              <a:rPr lang="en" sz="1200"/>
              <a:t>High level language which abstracts lots of theoretical concepts such as memory management.</a:t>
            </a:r>
            <a:endParaRPr sz="1200"/>
          </a:p>
        </p:txBody>
      </p:sp>
      <p:sp>
        <p:nvSpPr>
          <p:cNvPr id="478" name="Google Shape;478;p68"/>
          <p:cNvSpPr txBox="1"/>
          <p:nvPr>
            <p:ph idx="1" type="body"/>
          </p:nvPr>
        </p:nvSpPr>
        <p:spPr>
          <a:xfrm>
            <a:off x="786150" y="3839175"/>
            <a:ext cx="2419800" cy="1802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4 </a:t>
            </a:r>
            <a:r>
              <a:rPr b="1" lang="en"/>
              <a:t>Portable</a:t>
            </a:r>
            <a:endParaRPr b="1"/>
          </a:p>
          <a:p>
            <a:pPr indent="0" lvl="0" marL="0" rtl="0" algn="l">
              <a:spcBef>
                <a:spcPts val="600"/>
              </a:spcBef>
              <a:spcAft>
                <a:spcPts val="0"/>
              </a:spcAft>
              <a:buClr>
                <a:schemeClr val="dk1"/>
              </a:buClr>
              <a:buSzPts val="1100"/>
              <a:buFont typeface="Arial"/>
              <a:buNone/>
            </a:pPr>
            <a:r>
              <a:rPr lang="en" sz="1200"/>
              <a:t>Supported by all modern operating systems, allowing you to easily transfer code between machines.</a:t>
            </a:r>
            <a:endParaRPr b="1"/>
          </a:p>
        </p:txBody>
      </p:sp>
      <p:sp>
        <p:nvSpPr>
          <p:cNvPr id="479" name="Google Shape;479;p68"/>
          <p:cNvSpPr txBox="1"/>
          <p:nvPr>
            <p:ph idx="2" type="body"/>
          </p:nvPr>
        </p:nvSpPr>
        <p:spPr>
          <a:xfrm>
            <a:off x="3329989" y="3839175"/>
            <a:ext cx="2419800" cy="146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5 </a:t>
            </a:r>
            <a:r>
              <a:rPr b="1" lang="en"/>
              <a:t>Embeddable</a:t>
            </a:r>
            <a:endParaRPr b="1"/>
          </a:p>
          <a:p>
            <a:pPr indent="0" lvl="0" marL="0" rtl="0" algn="l">
              <a:spcBef>
                <a:spcPts val="600"/>
              </a:spcBef>
              <a:spcAft>
                <a:spcPts val="0"/>
              </a:spcAft>
              <a:buClr>
                <a:schemeClr val="dk1"/>
              </a:buClr>
              <a:buSzPts val="1100"/>
              <a:buFont typeface="Arial"/>
              <a:buNone/>
            </a:pPr>
            <a:r>
              <a:rPr lang="en" sz="1200"/>
              <a:t>If you have an application written in other languages, you can easily add in python snippets.</a:t>
            </a:r>
            <a:endParaRPr b="1"/>
          </a:p>
        </p:txBody>
      </p:sp>
      <p:sp>
        <p:nvSpPr>
          <p:cNvPr id="480" name="Google Shape;480;p68"/>
          <p:cNvSpPr txBox="1"/>
          <p:nvPr>
            <p:ph idx="3" type="body"/>
          </p:nvPr>
        </p:nvSpPr>
        <p:spPr>
          <a:xfrm>
            <a:off x="5873827" y="3839175"/>
            <a:ext cx="2419800" cy="146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6 </a:t>
            </a:r>
            <a:r>
              <a:rPr b="1" lang="en"/>
              <a:t>Interpreted</a:t>
            </a:r>
            <a:endParaRPr b="1"/>
          </a:p>
          <a:p>
            <a:pPr indent="0" lvl="0" marL="0" rtl="0" algn="l">
              <a:spcBef>
                <a:spcPts val="600"/>
              </a:spcBef>
              <a:spcAft>
                <a:spcPts val="0"/>
              </a:spcAft>
              <a:buClr>
                <a:schemeClr val="dk1"/>
              </a:buClr>
              <a:buSzPts val="1100"/>
              <a:buFont typeface="Arial"/>
              <a:buNone/>
            </a:pPr>
            <a:r>
              <a:rPr lang="en" sz="1200"/>
              <a:t>Syntax is interpreted at runtime so that you don’t need to compile the code before.</a:t>
            </a:r>
            <a:endParaRPr b="1"/>
          </a:p>
          <a:p>
            <a:pPr indent="0" lvl="0" marL="0" rtl="0" algn="l">
              <a:spcBef>
                <a:spcPts val="600"/>
              </a:spcBef>
              <a:spcAft>
                <a:spcPts val="0"/>
              </a:spcAft>
              <a:buNone/>
            </a:pPr>
            <a:r>
              <a:t/>
            </a:r>
            <a:endParaRPr sz="1200"/>
          </a:p>
        </p:txBody>
      </p:sp>
      <p:sp>
        <p:nvSpPr>
          <p:cNvPr id="481" name="Google Shape;481;p6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9"/>
          <p:cNvSpPr txBox="1"/>
          <p:nvPr>
            <p:ph idx="4294967295" type="ctrTitle"/>
          </p:nvPr>
        </p:nvSpPr>
        <p:spPr>
          <a:xfrm>
            <a:off x="0" y="2472500"/>
            <a:ext cx="91440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CC0000"/>
                </a:solidFill>
              </a:rPr>
              <a:t>Jupyter Notebook</a:t>
            </a:r>
            <a:endParaRPr b="1" sz="6000">
              <a:solidFill>
                <a:srgbClr val="CC0000"/>
              </a:solidFill>
            </a:endParaRPr>
          </a:p>
        </p:txBody>
      </p:sp>
      <p:sp>
        <p:nvSpPr>
          <p:cNvPr id="487" name="Google Shape;487;p6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 a quick glance</a:t>
            </a:r>
            <a:endParaRPr/>
          </a:p>
        </p:txBody>
      </p:sp>
      <p:sp>
        <p:nvSpPr>
          <p:cNvPr id="493" name="Google Shape;493;p70"/>
          <p:cNvSpPr txBox="1"/>
          <p:nvPr>
            <p:ph idx="1" type="body"/>
          </p:nvPr>
        </p:nvSpPr>
        <p:spPr>
          <a:xfrm>
            <a:off x="786150" y="1347717"/>
            <a:ext cx="7571700" cy="47649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800">
                <a:latin typeface="Roboto Slab"/>
                <a:ea typeface="Roboto Slab"/>
                <a:cs typeface="Roboto Slab"/>
                <a:sym typeface="Roboto Slab"/>
              </a:rPr>
              <a:t>Open-source web app that allows you to create and share documents with:</a:t>
            </a:r>
            <a:endParaRPr sz="1800">
              <a:latin typeface="Roboto Slab"/>
              <a:ea typeface="Roboto Slab"/>
              <a:cs typeface="Roboto Slab"/>
              <a:sym typeface="Roboto Slab"/>
            </a:endParaRPr>
          </a:p>
          <a:p>
            <a:pPr indent="-342900" lvl="0" marL="457200" rtl="0" algn="l">
              <a:lnSpc>
                <a:spcPct val="115000"/>
              </a:lnSpc>
              <a:spcBef>
                <a:spcPts val="600"/>
              </a:spcBef>
              <a:spcAft>
                <a:spcPts val="0"/>
              </a:spcAft>
              <a:buSzPts val="1800"/>
              <a:buFont typeface="Roboto Slab"/>
              <a:buChar char="●"/>
            </a:pPr>
            <a:r>
              <a:rPr lang="en" sz="1800">
                <a:latin typeface="Roboto Slab"/>
                <a:ea typeface="Roboto Slab"/>
                <a:cs typeface="Roboto Slab"/>
                <a:sym typeface="Roboto Slab"/>
              </a:rPr>
              <a:t>Live code </a:t>
            </a:r>
            <a:endParaRPr sz="1800">
              <a:latin typeface="Roboto Slab"/>
              <a:ea typeface="Roboto Slab"/>
              <a:cs typeface="Roboto Slab"/>
              <a:sym typeface="Roboto Slab"/>
            </a:endParaRPr>
          </a:p>
          <a:p>
            <a:pPr indent="-342900" lvl="0" marL="457200" rtl="0" algn="l">
              <a:lnSpc>
                <a:spcPct val="115000"/>
              </a:lnSpc>
              <a:spcBef>
                <a:spcPts val="0"/>
              </a:spcBef>
              <a:spcAft>
                <a:spcPts val="0"/>
              </a:spcAft>
              <a:buSzPts val="1800"/>
              <a:buFont typeface="Roboto Slab"/>
              <a:buChar char="●"/>
            </a:pPr>
            <a:r>
              <a:rPr lang="en" sz="1800">
                <a:latin typeface="Roboto Slab"/>
                <a:ea typeface="Roboto Slab"/>
                <a:cs typeface="Roboto Slab"/>
                <a:sym typeface="Roboto Slab"/>
              </a:rPr>
              <a:t>Equations </a:t>
            </a:r>
            <a:endParaRPr sz="1800">
              <a:latin typeface="Roboto Slab"/>
              <a:ea typeface="Roboto Slab"/>
              <a:cs typeface="Roboto Slab"/>
              <a:sym typeface="Roboto Slab"/>
            </a:endParaRPr>
          </a:p>
          <a:p>
            <a:pPr indent="-342900" lvl="0" marL="457200" rtl="0" algn="l">
              <a:lnSpc>
                <a:spcPct val="115000"/>
              </a:lnSpc>
              <a:spcBef>
                <a:spcPts val="0"/>
              </a:spcBef>
              <a:spcAft>
                <a:spcPts val="0"/>
              </a:spcAft>
              <a:buSzPts val="1800"/>
              <a:buFont typeface="Roboto Slab"/>
              <a:buChar char="●"/>
            </a:pPr>
            <a:r>
              <a:rPr lang="en" sz="1800">
                <a:latin typeface="Roboto Slab"/>
                <a:ea typeface="Roboto Slab"/>
                <a:cs typeface="Roboto Slab"/>
                <a:sym typeface="Roboto Slab"/>
              </a:rPr>
              <a:t>Visualization </a:t>
            </a:r>
            <a:endParaRPr sz="1800">
              <a:latin typeface="Roboto Slab"/>
              <a:ea typeface="Roboto Slab"/>
              <a:cs typeface="Roboto Slab"/>
              <a:sym typeface="Roboto Slab"/>
            </a:endParaRPr>
          </a:p>
          <a:p>
            <a:pPr indent="-342900" lvl="0" marL="457200" rtl="0" algn="l">
              <a:lnSpc>
                <a:spcPct val="115000"/>
              </a:lnSpc>
              <a:spcBef>
                <a:spcPts val="0"/>
              </a:spcBef>
              <a:spcAft>
                <a:spcPts val="0"/>
              </a:spcAft>
              <a:buSzPts val="1800"/>
              <a:buFont typeface="Roboto Slab"/>
              <a:buChar char="●"/>
            </a:pPr>
            <a:r>
              <a:rPr lang="en" sz="1800">
                <a:latin typeface="Roboto Slab"/>
                <a:ea typeface="Roboto Slab"/>
                <a:cs typeface="Roboto Slab"/>
                <a:sym typeface="Roboto Slab"/>
              </a:rPr>
              <a:t>Text </a:t>
            </a:r>
            <a:br>
              <a:rPr lang="en" sz="1800">
                <a:latin typeface="Roboto Slab"/>
                <a:ea typeface="Roboto Slab"/>
                <a:cs typeface="Roboto Slab"/>
                <a:sym typeface="Roboto Slab"/>
              </a:rPr>
            </a:br>
            <a:endParaRPr sz="1800">
              <a:latin typeface="Roboto Slab"/>
              <a:ea typeface="Roboto Slab"/>
              <a:cs typeface="Roboto Slab"/>
              <a:sym typeface="Roboto Slab"/>
            </a:endParaRPr>
          </a:p>
          <a:p>
            <a:pPr indent="0" lvl="0" marL="0" rtl="0" algn="l">
              <a:lnSpc>
                <a:spcPct val="115000"/>
              </a:lnSpc>
              <a:spcBef>
                <a:spcPts val="600"/>
              </a:spcBef>
              <a:spcAft>
                <a:spcPts val="0"/>
              </a:spcAft>
              <a:buNone/>
            </a:pPr>
            <a:r>
              <a:rPr lang="en" sz="1800">
                <a:latin typeface="Roboto Slab"/>
                <a:ea typeface="Roboto Slab"/>
                <a:cs typeface="Roboto Slab"/>
                <a:sym typeface="Roboto Slab"/>
              </a:rPr>
              <a:t>Most importantly, runs in </a:t>
            </a:r>
            <a:r>
              <a:rPr b="1" lang="en" sz="1800">
                <a:latin typeface="Roboto Slab"/>
                <a:ea typeface="Roboto Slab"/>
                <a:cs typeface="Roboto Slab"/>
                <a:sym typeface="Roboto Slab"/>
              </a:rPr>
              <a:t>Python </a:t>
            </a:r>
            <a:endParaRPr sz="1800">
              <a:latin typeface="Roboto Slab"/>
              <a:ea typeface="Roboto Slab"/>
              <a:cs typeface="Roboto Slab"/>
              <a:sym typeface="Roboto Slab"/>
            </a:endParaRPr>
          </a:p>
        </p:txBody>
      </p:sp>
      <p:sp>
        <p:nvSpPr>
          <p:cNvPr id="494" name="Google Shape;494;p7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70"/>
          <p:cNvSpPr/>
          <p:nvPr/>
        </p:nvSpPr>
        <p:spPr>
          <a:xfrm>
            <a:off x="901800" y="4356550"/>
            <a:ext cx="7455900" cy="745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None/>
            </a:pPr>
            <a:r>
              <a:rPr lang="en" sz="2400">
                <a:latin typeface="Inconsolata"/>
                <a:ea typeface="Inconsolata"/>
                <a:cs typeface="Inconsolata"/>
                <a:sym typeface="Inconsolata"/>
              </a:rPr>
              <a:t>jupyter notebook</a:t>
            </a:r>
            <a:endParaRPr sz="2400">
              <a:latin typeface="Inconsolata"/>
              <a:ea typeface="Inconsolata"/>
              <a:cs typeface="Inconsolata"/>
              <a:sym typeface="Inconsolata"/>
            </a:endParaRPr>
          </a:p>
        </p:txBody>
      </p:sp>
      <p:sp>
        <p:nvSpPr>
          <p:cNvPr id="496" name="Google Shape;496;p70"/>
          <p:cNvSpPr/>
          <p:nvPr/>
        </p:nvSpPr>
        <p:spPr>
          <a:xfrm>
            <a:off x="901800" y="5275750"/>
            <a:ext cx="7455900" cy="5250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localhost:8888 (default port) </a:t>
            </a:r>
            <a:endParaRPr sz="2000">
              <a:latin typeface="Roboto Slab"/>
              <a:ea typeface="Roboto Slab"/>
              <a:cs typeface="Roboto Slab"/>
              <a:sym typeface="Roboto Sla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71"/>
          <p:cNvSpPr txBox="1"/>
          <p:nvPr>
            <p:ph idx="4294967295" type="ctrTitle"/>
          </p:nvPr>
        </p:nvSpPr>
        <p:spPr>
          <a:xfrm>
            <a:off x="2234700" y="2551700"/>
            <a:ext cx="5642100" cy="23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6000">
              <a:solidFill>
                <a:srgbClr val="CC0000"/>
              </a:solidFill>
            </a:endParaRPr>
          </a:p>
          <a:p>
            <a:pPr indent="0" lvl="0" marL="0" rtl="0" algn="l">
              <a:spcBef>
                <a:spcPts val="0"/>
              </a:spcBef>
              <a:spcAft>
                <a:spcPts val="0"/>
              </a:spcAft>
              <a:buNone/>
            </a:pPr>
            <a:r>
              <a:t/>
            </a:r>
            <a:endParaRPr b="1" sz="6000">
              <a:solidFill>
                <a:srgbClr val="CC0000"/>
              </a:solidFill>
            </a:endParaRPr>
          </a:p>
          <a:p>
            <a:pPr indent="0" lvl="0" marL="0" rtl="0" algn="l">
              <a:spcBef>
                <a:spcPts val="0"/>
              </a:spcBef>
              <a:spcAft>
                <a:spcPts val="0"/>
              </a:spcAft>
              <a:buClr>
                <a:schemeClr val="dk1"/>
              </a:buClr>
              <a:buSzPts val="1100"/>
              <a:buFont typeface="Arial"/>
              <a:buNone/>
            </a:pPr>
            <a:r>
              <a:rPr b="1" lang="en" sz="6000">
                <a:solidFill>
                  <a:srgbClr val="999999"/>
                </a:solidFill>
              </a:rPr>
              <a:t>The Syntax </a:t>
            </a:r>
            <a:r>
              <a:rPr b="1" lang="en" sz="6000">
                <a:solidFill>
                  <a:srgbClr val="CC0000"/>
                </a:solidFill>
              </a:rPr>
              <a:t>Comparing </a:t>
            </a:r>
            <a:endParaRPr b="1" sz="6000">
              <a:solidFill>
                <a:srgbClr val="CC0000"/>
              </a:solidFill>
            </a:endParaRPr>
          </a:p>
          <a:p>
            <a:pPr indent="0" lvl="0" marL="0" rtl="0" algn="l">
              <a:spcBef>
                <a:spcPts val="0"/>
              </a:spcBef>
              <a:spcAft>
                <a:spcPts val="0"/>
              </a:spcAft>
              <a:buClr>
                <a:schemeClr val="dk1"/>
              </a:buClr>
              <a:buSzPts val="1100"/>
              <a:buFont typeface="Arial"/>
              <a:buNone/>
            </a:pPr>
            <a:r>
              <a:rPr b="1" lang="en" sz="6000">
                <a:solidFill>
                  <a:srgbClr val="CC0000"/>
                </a:solidFill>
              </a:rPr>
              <a:t>To Java</a:t>
            </a:r>
            <a:endParaRPr b="1" sz="6000">
              <a:solidFill>
                <a:srgbClr val="CC0000"/>
              </a:solidFill>
            </a:endParaRPr>
          </a:p>
        </p:txBody>
      </p:sp>
      <p:cxnSp>
        <p:nvCxnSpPr>
          <p:cNvPr id="502" name="Google Shape;502;p71"/>
          <p:cNvCxnSpPr/>
          <p:nvPr/>
        </p:nvCxnSpPr>
        <p:spPr>
          <a:xfrm>
            <a:off x="6939075" y="5244825"/>
            <a:ext cx="145800" cy="567600"/>
          </a:xfrm>
          <a:prstGeom prst="straightConnector1">
            <a:avLst/>
          </a:prstGeom>
          <a:noFill/>
          <a:ln cap="flat" cmpd="sng" w="9525">
            <a:solidFill>
              <a:srgbClr val="CFD8DC"/>
            </a:solidFill>
            <a:prstDash val="solid"/>
            <a:round/>
            <a:headEnd len="med" w="med" type="none"/>
            <a:tailEnd len="med" w="med" type="none"/>
          </a:ln>
        </p:spPr>
      </p:cxnSp>
      <p:cxnSp>
        <p:nvCxnSpPr>
          <p:cNvPr id="503" name="Google Shape;503;p71"/>
          <p:cNvCxnSpPr/>
          <p:nvPr/>
        </p:nvCxnSpPr>
        <p:spPr>
          <a:xfrm>
            <a:off x="7419812" y="4970090"/>
            <a:ext cx="289500" cy="396300"/>
          </a:xfrm>
          <a:prstGeom prst="straightConnector1">
            <a:avLst/>
          </a:prstGeom>
          <a:noFill/>
          <a:ln cap="flat" cmpd="sng" w="9525">
            <a:solidFill>
              <a:srgbClr val="CFD8DC"/>
            </a:solidFill>
            <a:prstDash val="solid"/>
            <a:round/>
            <a:headEnd len="med" w="med" type="none"/>
            <a:tailEnd len="med" w="med" type="none"/>
          </a:ln>
        </p:spPr>
      </p:cxnSp>
      <p:cxnSp>
        <p:nvCxnSpPr>
          <p:cNvPr id="504" name="Google Shape;504;p71"/>
          <p:cNvCxnSpPr/>
          <p:nvPr/>
        </p:nvCxnSpPr>
        <p:spPr>
          <a:xfrm>
            <a:off x="7636225" y="4669275"/>
            <a:ext cx="802500" cy="259500"/>
          </a:xfrm>
          <a:prstGeom prst="straightConnector1">
            <a:avLst/>
          </a:prstGeom>
          <a:noFill/>
          <a:ln cap="flat" cmpd="sng" w="9525">
            <a:solidFill>
              <a:srgbClr val="CFD8DC"/>
            </a:solidFill>
            <a:prstDash val="solid"/>
            <a:round/>
            <a:headEnd len="med" w="med" type="none"/>
            <a:tailEnd len="med" w="med" type="none"/>
          </a:ln>
        </p:spPr>
      </p:cxnSp>
      <p:sp>
        <p:nvSpPr>
          <p:cNvPr id="505" name="Google Shape;505;p7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Print Statements</a:t>
            </a:r>
            <a:endParaRPr>
              <a:solidFill>
                <a:srgbClr val="CC0000"/>
              </a:solidFill>
            </a:endParaRPr>
          </a:p>
        </p:txBody>
      </p:sp>
      <p:sp>
        <p:nvSpPr>
          <p:cNvPr id="511" name="Google Shape;511;p72"/>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System.out.println(“Hello”);</a:t>
            </a:r>
            <a:endParaRPr/>
          </a:p>
          <a:p>
            <a:pPr indent="0" lvl="0" marL="0" rtl="0" algn="l">
              <a:spcBef>
                <a:spcPts val="600"/>
              </a:spcBef>
              <a:spcAft>
                <a:spcPts val="0"/>
              </a:spcAft>
              <a:buNone/>
            </a:pPr>
            <a:r>
              <a:rPr lang="en"/>
              <a:t>System.out.print(“Hello”);</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String x = “Hello”;</a:t>
            </a:r>
            <a:endParaRPr/>
          </a:p>
          <a:p>
            <a:pPr indent="0" lvl="0" marL="0" rtl="0" algn="l">
              <a:spcBef>
                <a:spcPts val="600"/>
              </a:spcBef>
              <a:spcAft>
                <a:spcPts val="0"/>
              </a:spcAft>
              <a:buNone/>
            </a:pPr>
            <a:r>
              <a:rPr lang="en"/>
              <a:t>String y = “World”;</a:t>
            </a:r>
            <a:endParaRPr/>
          </a:p>
          <a:p>
            <a:pPr indent="0" lvl="0" marL="0" rtl="0" algn="l">
              <a:spcBef>
                <a:spcPts val="600"/>
              </a:spcBef>
              <a:spcAft>
                <a:spcPts val="0"/>
              </a:spcAft>
              <a:buClr>
                <a:schemeClr val="dk1"/>
              </a:buClr>
              <a:buSzPts val="1100"/>
              <a:buFont typeface="Arial"/>
              <a:buNone/>
            </a:pPr>
            <a:r>
              <a:rPr lang="en"/>
              <a:t>System.out.println(x+y);</a:t>
            </a:r>
            <a:endParaRPr/>
          </a:p>
        </p:txBody>
      </p:sp>
      <p:sp>
        <p:nvSpPr>
          <p:cNvPr id="512" name="Google Shape;512;p72"/>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print(‘Hello’)</a:t>
            </a:r>
            <a:endParaRPr/>
          </a:p>
          <a:p>
            <a:pPr indent="0" lvl="0" marL="0" rtl="0" algn="l">
              <a:spcBef>
                <a:spcPts val="600"/>
              </a:spcBef>
              <a:spcAft>
                <a:spcPts val="0"/>
              </a:spcAft>
              <a:buNone/>
            </a:pPr>
            <a:r>
              <a:rPr lang="en"/>
              <a:t>print(‘Hello’, end=‘’)</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x = ‘Hello’</a:t>
            </a:r>
            <a:endParaRPr/>
          </a:p>
          <a:p>
            <a:pPr indent="0" lvl="0" marL="0" rtl="0" algn="l">
              <a:spcBef>
                <a:spcPts val="600"/>
              </a:spcBef>
              <a:spcAft>
                <a:spcPts val="0"/>
              </a:spcAft>
              <a:buNone/>
            </a:pPr>
            <a:r>
              <a:rPr lang="en"/>
              <a:t>y = ‘World’</a:t>
            </a:r>
            <a:endParaRPr/>
          </a:p>
          <a:p>
            <a:pPr indent="0" lvl="0" marL="0" rtl="0" algn="l">
              <a:spcBef>
                <a:spcPts val="600"/>
              </a:spcBef>
              <a:spcAft>
                <a:spcPts val="0"/>
              </a:spcAft>
              <a:buNone/>
            </a:pPr>
            <a:r>
              <a:rPr lang="en"/>
              <a:t>print(x+y)</a:t>
            </a:r>
            <a:endParaRPr/>
          </a:p>
          <a:p>
            <a:pPr indent="0" lvl="0" marL="0" rtl="0" algn="l">
              <a:spcBef>
                <a:spcPts val="600"/>
              </a:spcBef>
              <a:spcAft>
                <a:spcPts val="0"/>
              </a:spcAft>
              <a:buNone/>
            </a:pPr>
            <a:r>
              <a:t/>
            </a:r>
            <a:endParaRPr/>
          </a:p>
        </p:txBody>
      </p:sp>
      <p:sp>
        <p:nvSpPr>
          <p:cNvPr id="513" name="Google Shape;513;p7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14" name="Google Shape;514;p72"/>
          <p:cNvCxnSpPr/>
          <p:nvPr/>
        </p:nvCxnSpPr>
        <p:spPr>
          <a:xfrm>
            <a:off x="4311200" y="1818350"/>
            <a:ext cx="0" cy="25896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Declaring Variables</a:t>
            </a:r>
            <a:endParaRPr>
              <a:solidFill>
                <a:srgbClr val="CC0000"/>
              </a:solidFill>
            </a:endParaRPr>
          </a:p>
        </p:txBody>
      </p:sp>
      <p:sp>
        <p:nvSpPr>
          <p:cNvPr id="520" name="Google Shape;520;p73"/>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String str = “Hello World”;</a:t>
            </a:r>
            <a:endParaRPr/>
          </a:p>
          <a:p>
            <a:pPr indent="0" lvl="0" marL="0" rtl="0" algn="l">
              <a:spcBef>
                <a:spcPts val="600"/>
              </a:spcBef>
              <a:spcAft>
                <a:spcPts val="0"/>
              </a:spcAft>
              <a:buNone/>
            </a:pPr>
            <a:r>
              <a:rPr lang="en"/>
              <a:t>int x = 23;</a:t>
            </a:r>
            <a:endParaRPr/>
          </a:p>
          <a:p>
            <a:pPr indent="0" lvl="0" marL="0" rtl="0" algn="l">
              <a:spcBef>
                <a:spcPts val="600"/>
              </a:spcBef>
              <a:spcAft>
                <a:spcPts val="0"/>
              </a:spcAft>
              <a:buNone/>
            </a:pPr>
            <a:r>
              <a:rPr lang="en"/>
              <a:t>double y = 45.5; </a:t>
            </a:r>
            <a:endParaRPr/>
          </a:p>
          <a:p>
            <a:pPr indent="0" lvl="0" marL="0" rtl="0" algn="l">
              <a:spcBef>
                <a:spcPts val="600"/>
              </a:spcBef>
              <a:spcAft>
                <a:spcPts val="0"/>
              </a:spcAft>
              <a:buNone/>
            </a:pPr>
            <a:r>
              <a:rPr lang="en"/>
              <a:t>Boolean value = true;</a:t>
            </a:r>
            <a:endParaRPr/>
          </a:p>
        </p:txBody>
      </p:sp>
      <p:sp>
        <p:nvSpPr>
          <p:cNvPr id="521" name="Google Shape;521;p73"/>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str = ‘Hello World’</a:t>
            </a:r>
            <a:endParaRPr/>
          </a:p>
          <a:p>
            <a:pPr indent="0" lvl="0" marL="0" rtl="0" algn="l">
              <a:spcBef>
                <a:spcPts val="600"/>
              </a:spcBef>
              <a:spcAft>
                <a:spcPts val="0"/>
              </a:spcAft>
              <a:buNone/>
            </a:pPr>
            <a:r>
              <a:rPr lang="en"/>
              <a:t>x = 23</a:t>
            </a:r>
            <a:endParaRPr/>
          </a:p>
          <a:p>
            <a:pPr indent="0" lvl="0" marL="0" rtl="0" algn="l">
              <a:spcBef>
                <a:spcPts val="600"/>
              </a:spcBef>
              <a:spcAft>
                <a:spcPts val="0"/>
              </a:spcAft>
              <a:buNone/>
            </a:pPr>
            <a:r>
              <a:rPr lang="en"/>
              <a:t>y = 45.5</a:t>
            </a:r>
            <a:endParaRPr/>
          </a:p>
          <a:p>
            <a:pPr indent="0" lvl="0" marL="0" rtl="0" algn="l">
              <a:spcBef>
                <a:spcPts val="600"/>
              </a:spcBef>
              <a:spcAft>
                <a:spcPts val="0"/>
              </a:spcAft>
              <a:buNone/>
            </a:pPr>
            <a:r>
              <a:rPr lang="en"/>
              <a:t>value = True</a:t>
            </a:r>
            <a:endParaRPr/>
          </a:p>
        </p:txBody>
      </p:sp>
      <p:sp>
        <p:nvSpPr>
          <p:cNvPr id="522" name="Google Shape;522;p7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23" name="Google Shape;523;p73"/>
          <p:cNvCxnSpPr/>
          <p:nvPr/>
        </p:nvCxnSpPr>
        <p:spPr>
          <a:xfrm>
            <a:off x="4140450" y="1804125"/>
            <a:ext cx="0" cy="1906500"/>
          </a:xfrm>
          <a:prstGeom prst="straightConnector1">
            <a:avLst/>
          </a:prstGeom>
          <a:noFill/>
          <a:ln cap="flat" cmpd="sng" w="28575">
            <a:solidFill>
              <a:schemeClr val="dk2"/>
            </a:solidFill>
            <a:prstDash val="solid"/>
            <a:round/>
            <a:headEnd len="med" w="med" type="none"/>
            <a:tailEnd len="med" w="med" type="none"/>
          </a:ln>
        </p:spPr>
      </p:cxnSp>
      <p:sp>
        <p:nvSpPr>
          <p:cNvPr id="524" name="Google Shape;524;p73"/>
          <p:cNvSpPr txBox="1"/>
          <p:nvPr>
            <p:ph idx="1" type="body"/>
          </p:nvPr>
        </p:nvSpPr>
        <p:spPr>
          <a:xfrm>
            <a:off x="786150" y="438042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str, x, y, value = ‘Hello World’, 23, 45.5, True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7"/>
          <p:cNvSpPr txBox="1"/>
          <p:nvPr>
            <p:ph idx="4294967295" type="ctrTitle"/>
          </p:nvPr>
        </p:nvSpPr>
        <p:spPr>
          <a:xfrm>
            <a:off x="2051725" y="2400798"/>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Who are we?</a:t>
            </a:r>
            <a:endParaRPr b="1" sz="6000">
              <a:solidFill>
                <a:srgbClr val="CC0000"/>
              </a:solidFill>
            </a:endParaRPr>
          </a:p>
        </p:txBody>
      </p:sp>
      <p:sp>
        <p:nvSpPr>
          <p:cNvPr id="274" name="Google Shape;274;p4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Arrays (Java) - Lists (Python)</a:t>
            </a:r>
            <a:endParaRPr>
              <a:solidFill>
                <a:srgbClr val="CC0000"/>
              </a:solidFill>
            </a:endParaRPr>
          </a:p>
        </p:txBody>
      </p:sp>
      <p:sp>
        <p:nvSpPr>
          <p:cNvPr id="530" name="Google Shape;530;p74"/>
          <p:cNvSpPr txBox="1"/>
          <p:nvPr>
            <p:ph idx="1" type="body"/>
          </p:nvPr>
        </p:nvSpPr>
        <p:spPr>
          <a:xfrm>
            <a:off x="786150" y="1347725"/>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arr = new int[4];</a:t>
            </a:r>
            <a:endParaRPr/>
          </a:p>
          <a:p>
            <a:pPr indent="0" lvl="0" marL="0" rtl="0" algn="l">
              <a:spcBef>
                <a:spcPts val="600"/>
              </a:spcBef>
              <a:spcAft>
                <a:spcPts val="0"/>
              </a:spcAft>
              <a:buNone/>
            </a:pPr>
            <a:r>
              <a:rPr lang="en"/>
              <a:t>Arr[0] = 2;</a:t>
            </a:r>
            <a:endParaRPr/>
          </a:p>
          <a:p>
            <a:pPr indent="0" lvl="0" marL="0" rtl="0" algn="l">
              <a:spcBef>
                <a:spcPts val="600"/>
              </a:spcBef>
              <a:spcAft>
                <a:spcPts val="0"/>
              </a:spcAft>
              <a:buNone/>
            </a:pPr>
            <a:r>
              <a:rPr lang="en"/>
              <a:t>Arry[1] = 4;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String[] str = { “Hi”, “World”};</a:t>
            </a:r>
            <a:endParaRPr/>
          </a:p>
        </p:txBody>
      </p:sp>
      <p:sp>
        <p:nvSpPr>
          <p:cNvPr id="531" name="Google Shape;531;p74"/>
          <p:cNvSpPr txBox="1"/>
          <p:nvPr>
            <p:ph idx="2" type="body"/>
          </p:nvPr>
        </p:nvSpPr>
        <p:spPr>
          <a:xfrm>
            <a:off x="4695892" y="1347725"/>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arr = [None] * 4</a:t>
            </a:r>
            <a:endParaRPr/>
          </a:p>
          <a:p>
            <a:pPr indent="0" lvl="0" marL="0" rtl="0" algn="l">
              <a:spcBef>
                <a:spcPts val="600"/>
              </a:spcBef>
              <a:spcAft>
                <a:spcPts val="0"/>
              </a:spcAft>
              <a:buNone/>
            </a:pPr>
            <a:r>
              <a:rPr lang="en"/>
              <a:t>arr[0] = 2</a:t>
            </a:r>
            <a:endParaRPr/>
          </a:p>
          <a:p>
            <a:pPr indent="0" lvl="0" marL="0" rtl="0" algn="l">
              <a:spcBef>
                <a:spcPts val="600"/>
              </a:spcBef>
              <a:spcAft>
                <a:spcPts val="0"/>
              </a:spcAft>
              <a:buNone/>
            </a:pPr>
            <a:r>
              <a:rPr lang="en"/>
              <a:t>arr[1] = 4</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 = [‘Hi’, ‘World’]</a:t>
            </a:r>
            <a:endParaRPr/>
          </a:p>
        </p:txBody>
      </p:sp>
      <p:sp>
        <p:nvSpPr>
          <p:cNvPr id="532" name="Google Shape;532;p7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33" name="Google Shape;533;p74"/>
          <p:cNvCxnSpPr/>
          <p:nvPr/>
        </p:nvCxnSpPr>
        <p:spPr>
          <a:xfrm>
            <a:off x="4296975" y="1551575"/>
            <a:ext cx="0" cy="4720200"/>
          </a:xfrm>
          <a:prstGeom prst="straightConnector1">
            <a:avLst/>
          </a:prstGeom>
          <a:noFill/>
          <a:ln cap="flat" cmpd="sng" w="28575">
            <a:solidFill>
              <a:schemeClr val="dk2"/>
            </a:solidFill>
            <a:prstDash val="solid"/>
            <a:round/>
            <a:headEnd len="med" w="med" type="none"/>
            <a:tailEnd len="med" w="med" type="none"/>
          </a:ln>
        </p:spPr>
      </p:cxnSp>
      <p:sp>
        <p:nvSpPr>
          <p:cNvPr id="534" name="Google Shape;534;p74"/>
          <p:cNvSpPr txBox="1"/>
          <p:nvPr>
            <p:ph idx="1" type="body"/>
          </p:nvPr>
        </p:nvSpPr>
        <p:spPr>
          <a:xfrm>
            <a:off x="4613525" y="411177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arr = []</a:t>
            </a:r>
            <a:endParaRPr/>
          </a:p>
          <a:p>
            <a:pPr indent="0" lvl="0" marL="0" rtl="0" algn="l">
              <a:spcBef>
                <a:spcPts val="600"/>
              </a:spcBef>
              <a:spcAft>
                <a:spcPts val="0"/>
              </a:spcAft>
              <a:buNone/>
            </a:pPr>
            <a:r>
              <a:rPr lang="en"/>
              <a:t>arr.append(4)</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mixArr = [ 2, 4.5, ‘Hello’, true]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Hashmaps (Java) - Dictionaries (Python)</a:t>
            </a:r>
            <a:endParaRPr>
              <a:solidFill>
                <a:srgbClr val="CC0000"/>
              </a:solidFill>
            </a:endParaRPr>
          </a:p>
        </p:txBody>
      </p:sp>
      <p:sp>
        <p:nvSpPr>
          <p:cNvPr id="540" name="Google Shape;540;p75"/>
          <p:cNvSpPr txBox="1"/>
          <p:nvPr>
            <p:ph idx="1" type="body"/>
          </p:nvPr>
        </p:nvSpPr>
        <p:spPr>
          <a:xfrm>
            <a:off x="786150" y="1347725"/>
            <a:ext cx="73380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HashMap&lt;String, Integer&gt; map = new HashMap&lt;String, Integer&gt;();</a:t>
            </a:r>
            <a:endParaRPr/>
          </a:p>
          <a:p>
            <a:pPr indent="0" lvl="0" marL="0" rtl="0" algn="l">
              <a:spcBef>
                <a:spcPts val="600"/>
              </a:spcBef>
              <a:spcAft>
                <a:spcPts val="0"/>
              </a:spcAft>
              <a:buNone/>
            </a:pPr>
            <a:r>
              <a:rPr lang="en"/>
              <a:t>map.put(“John”, 12345);</a:t>
            </a:r>
            <a:endParaRPr/>
          </a:p>
          <a:p>
            <a:pPr indent="0" lvl="0" marL="0" rtl="0" algn="l">
              <a:spcBef>
                <a:spcPts val="600"/>
              </a:spcBef>
              <a:spcAft>
                <a:spcPts val="0"/>
              </a:spcAft>
              <a:buNone/>
            </a:pPr>
            <a:r>
              <a:rPr lang="en"/>
              <a:t>int id = map.get(“John”);</a:t>
            </a:r>
            <a:endParaRPr/>
          </a:p>
        </p:txBody>
      </p:sp>
      <p:sp>
        <p:nvSpPr>
          <p:cNvPr id="541" name="Google Shape;541;p75"/>
          <p:cNvSpPr txBox="1"/>
          <p:nvPr>
            <p:ph idx="2" type="body"/>
          </p:nvPr>
        </p:nvSpPr>
        <p:spPr>
          <a:xfrm>
            <a:off x="786143" y="3382350"/>
            <a:ext cx="7753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dict = {}</a:t>
            </a:r>
            <a:endParaRPr/>
          </a:p>
          <a:p>
            <a:pPr indent="0" lvl="0" marL="0" rtl="0" algn="l">
              <a:spcBef>
                <a:spcPts val="600"/>
              </a:spcBef>
              <a:spcAft>
                <a:spcPts val="0"/>
              </a:spcAft>
              <a:buNone/>
            </a:pPr>
            <a:r>
              <a:rPr lang="en"/>
              <a:t>dict[‘John’] = 12345</a:t>
            </a:r>
            <a:endParaRPr/>
          </a:p>
          <a:p>
            <a:pPr indent="0" lvl="0" marL="0" rtl="0" algn="l">
              <a:spcBef>
                <a:spcPts val="600"/>
              </a:spcBef>
              <a:spcAft>
                <a:spcPts val="0"/>
              </a:spcAft>
              <a:buNone/>
            </a:pPr>
            <a:r>
              <a:rPr lang="en"/>
              <a:t>id = dict[‘John’]</a:t>
            </a:r>
            <a:endParaRPr/>
          </a:p>
        </p:txBody>
      </p:sp>
      <p:sp>
        <p:nvSpPr>
          <p:cNvPr id="542" name="Google Shape;542;p7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7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If/Else Statements</a:t>
            </a:r>
            <a:endParaRPr>
              <a:solidFill>
                <a:srgbClr val="CC0000"/>
              </a:solidFill>
            </a:endParaRPr>
          </a:p>
        </p:txBody>
      </p:sp>
      <p:sp>
        <p:nvSpPr>
          <p:cNvPr id="548" name="Google Shape;548;p76"/>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x = 5;</a:t>
            </a:r>
            <a:endParaRPr/>
          </a:p>
          <a:p>
            <a:pPr indent="0" lvl="0" marL="0" rtl="0" algn="l">
              <a:spcBef>
                <a:spcPts val="600"/>
              </a:spcBef>
              <a:spcAft>
                <a:spcPts val="0"/>
              </a:spcAft>
              <a:buNone/>
            </a:pPr>
            <a:r>
              <a:rPr lang="en"/>
              <a:t>if (x &gt; 5)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 else if (x == 5)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 else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p:txBody>
      </p:sp>
      <p:sp>
        <p:nvSpPr>
          <p:cNvPr id="549" name="Google Shape;549;p76"/>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x = 5</a:t>
            </a:r>
            <a:endParaRPr/>
          </a:p>
          <a:p>
            <a:pPr indent="0" lvl="0" marL="0" rtl="0" algn="l">
              <a:spcBef>
                <a:spcPts val="600"/>
              </a:spcBef>
              <a:spcAft>
                <a:spcPts val="0"/>
              </a:spcAft>
              <a:buNone/>
            </a:pPr>
            <a:r>
              <a:rPr lang="en"/>
              <a:t>if x &gt; 5:</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elif x == 5:</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else:</a:t>
            </a:r>
            <a:endParaRPr/>
          </a:p>
          <a:p>
            <a:pPr indent="0" lvl="0" marL="0" rtl="0" algn="l">
              <a:spcBef>
                <a:spcPts val="600"/>
              </a:spcBef>
              <a:spcAft>
                <a:spcPts val="0"/>
              </a:spcAft>
              <a:buNone/>
            </a:pPr>
            <a:r>
              <a:rPr lang="en"/>
              <a:t>    # do something</a:t>
            </a:r>
            <a:endParaRPr/>
          </a:p>
        </p:txBody>
      </p:sp>
      <p:sp>
        <p:nvSpPr>
          <p:cNvPr id="550" name="Google Shape;550;p7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51" name="Google Shape;551;p76"/>
          <p:cNvCxnSpPr/>
          <p:nvPr/>
        </p:nvCxnSpPr>
        <p:spPr>
          <a:xfrm>
            <a:off x="4140450" y="1804125"/>
            <a:ext cx="0" cy="31872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For Loops</a:t>
            </a:r>
            <a:endParaRPr>
              <a:solidFill>
                <a:srgbClr val="CC0000"/>
              </a:solidFill>
            </a:endParaRPr>
          </a:p>
        </p:txBody>
      </p:sp>
      <p:sp>
        <p:nvSpPr>
          <p:cNvPr id="557" name="Google Shape;557;p77"/>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a = {4, 5, 6, 7};</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(int i=0; i&lt;a.length(); i++) {</a:t>
            </a:r>
            <a:endParaRPr/>
          </a:p>
          <a:p>
            <a:pPr indent="0" lvl="0" marL="0" rtl="0" algn="l">
              <a:spcBef>
                <a:spcPts val="600"/>
              </a:spcBef>
              <a:spcAft>
                <a:spcPts val="0"/>
              </a:spcAft>
              <a:buNone/>
            </a:pPr>
            <a:r>
              <a:rPr lang="en"/>
              <a:t>    System.out.println(a[i]);</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(int item: a) {</a:t>
            </a:r>
            <a:endParaRPr/>
          </a:p>
          <a:p>
            <a:pPr indent="0" lvl="0" marL="0" rtl="0" algn="l">
              <a:spcBef>
                <a:spcPts val="600"/>
              </a:spcBef>
              <a:spcAft>
                <a:spcPts val="0"/>
              </a:spcAft>
              <a:buNone/>
            </a:pPr>
            <a:r>
              <a:rPr lang="en"/>
              <a:t>    System.out.println(item);</a:t>
            </a:r>
            <a:endParaRPr/>
          </a:p>
          <a:p>
            <a:pPr indent="0" lvl="0" marL="0" rtl="0" algn="l">
              <a:spcBef>
                <a:spcPts val="600"/>
              </a:spcBef>
              <a:spcAft>
                <a:spcPts val="0"/>
              </a:spcAft>
              <a:buNone/>
            </a:pPr>
            <a:r>
              <a:rPr lang="en"/>
              <a:t>}</a:t>
            </a:r>
            <a:endParaRPr/>
          </a:p>
        </p:txBody>
      </p:sp>
      <p:sp>
        <p:nvSpPr>
          <p:cNvPr id="558" name="Google Shape;558;p77"/>
          <p:cNvSpPr txBox="1"/>
          <p:nvPr>
            <p:ph idx="2" type="body"/>
          </p:nvPr>
        </p:nvSpPr>
        <p:spPr>
          <a:xfrm>
            <a:off x="4852417"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a = [4, 5, 6, 7]</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x in range(len(a)):</a:t>
            </a:r>
            <a:endParaRPr/>
          </a:p>
          <a:p>
            <a:pPr indent="0" lvl="0" marL="0" rtl="0" algn="l">
              <a:spcBef>
                <a:spcPts val="600"/>
              </a:spcBef>
              <a:spcAft>
                <a:spcPts val="0"/>
              </a:spcAft>
              <a:buNone/>
            </a:pPr>
            <a:r>
              <a:rPr lang="en"/>
              <a:t>    print(a[x])</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item in a:</a:t>
            </a:r>
            <a:endParaRPr/>
          </a:p>
          <a:p>
            <a:pPr indent="0" lvl="0" marL="0" rtl="0" algn="l">
              <a:spcBef>
                <a:spcPts val="600"/>
              </a:spcBef>
              <a:spcAft>
                <a:spcPts val="0"/>
              </a:spcAft>
              <a:buNone/>
            </a:pPr>
            <a:r>
              <a:rPr lang="en"/>
              <a:t>    print(item)</a:t>
            </a:r>
            <a:endParaRPr/>
          </a:p>
        </p:txBody>
      </p:sp>
      <p:sp>
        <p:nvSpPr>
          <p:cNvPr id="559" name="Google Shape;559;p7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60" name="Google Shape;560;p77"/>
          <p:cNvCxnSpPr/>
          <p:nvPr/>
        </p:nvCxnSpPr>
        <p:spPr>
          <a:xfrm>
            <a:off x="4396575" y="1804125"/>
            <a:ext cx="0" cy="38985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While Loops</a:t>
            </a:r>
            <a:endParaRPr>
              <a:solidFill>
                <a:srgbClr val="CC0000"/>
              </a:solidFill>
            </a:endParaRPr>
          </a:p>
        </p:txBody>
      </p:sp>
      <p:sp>
        <p:nvSpPr>
          <p:cNvPr id="566" name="Google Shape;566;p78"/>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n = 0;</a:t>
            </a:r>
            <a:endParaRPr/>
          </a:p>
          <a:p>
            <a:pPr indent="0" lvl="0" marL="0" rtl="0" algn="l">
              <a:spcBef>
                <a:spcPts val="600"/>
              </a:spcBef>
              <a:spcAft>
                <a:spcPts val="0"/>
              </a:spcAft>
              <a:buNone/>
            </a:pPr>
            <a:r>
              <a:rPr lang="en"/>
              <a:t>while (n &lt; 10) {</a:t>
            </a:r>
            <a:endParaRPr/>
          </a:p>
          <a:p>
            <a:pPr indent="0" lvl="0" marL="0" rtl="0" algn="l">
              <a:spcBef>
                <a:spcPts val="600"/>
              </a:spcBef>
              <a:spcAft>
                <a:spcPts val="0"/>
              </a:spcAft>
              <a:buNone/>
            </a:pPr>
            <a:r>
              <a:rPr lang="en"/>
              <a:t>    n++;</a:t>
            </a:r>
            <a:endParaRPr/>
          </a:p>
          <a:p>
            <a:pPr indent="0" lvl="0" marL="0" rtl="0" algn="l">
              <a:spcBef>
                <a:spcPts val="600"/>
              </a:spcBef>
              <a:spcAft>
                <a:spcPts val="0"/>
              </a:spcAft>
              <a:buNone/>
            </a:pPr>
            <a:r>
              <a:rPr lang="en"/>
              <a:t>}</a:t>
            </a:r>
            <a:endParaRPr/>
          </a:p>
        </p:txBody>
      </p:sp>
      <p:sp>
        <p:nvSpPr>
          <p:cNvPr id="567" name="Google Shape;567;p78"/>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Clr>
                <a:schemeClr val="dk1"/>
              </a:buClr>
              <a:buSzPts val="1100"/>
              <a:buFont typeface="Arial"/>
              <a:buNone/>
            </a:pPr>
            <a:r>
              <a:rPr lang="en"/>
              <a:t>n = 0;</a:t>
            </a:r>
            <a:endParaRPr/>
          </a:p>
          <a:p>
            <a:pPr indent="0" lvl="0" marL="0" rtl="0" algn="l">
              <a:spcBef>
                <a:spcPts val="600"/>
              </a:spcBef>
              <a:spcAft>
                <a:spcPts val="0"/>
              </a:spcAft>
              <a:buClr>
                <a:schemeClr val="dk1"/>
              </a:buClr>
              <a:buSzPts val="1100"/>
              <a:buFont typeface="Arial"/>
              <a:buNone/>
            </a:pPr>
            <a:r>
              <a:rPr lang="en"/>
              <a:t>while n &lt; 10:</a:t>
            </a:r>
            <a:endParaRPr/>
          </a:p>
          <a:p>
            <a:pPr indent="0" lvl="0" marL="0" rtl="0" algn="l">
              <a:spcBef>
                <a:spcPts val="600"/>
              </a:spcBef>
              <a:spcAft>
                <a:spcPts val="0"/>
              </a:spcAft>
              <a:buClr>
                <a:schemeClr val="dk1"/>
              </a:buClr>
              <a:buSzPts val="1100"/>
              <a:buFont typeface="Arial"/>
              <a:buNone/>
            </a:pPr>
            <a:r>
              <a:rPr lang="en"/>
              <a:t>    n += 1</a:t>
            </a:r>
            <a:endParaRPr/>
          </a:p>
        </p:txBody>
      </p:sp>
      <p:sp>
        <p:nvSpPr>
          <p:cNvPr id="568" name="Google Shape;568;p7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69" name="Google Shape;569;p78"/>
          <p:cNvCxnSpPr/>
          <p:nvPr/>
        </p:nvCxnSpPr>
        <p:spPr>
          <a:xfrm>
            <a:off x="4140450" y="1804125"/>
            <a:ext cx="0" cy="19065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7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Declaring Methods</a:t>
            </a:r>
            <a:endParaRPr>
              <a:solidFill>
                <a:srgbClr val="CC0000"/>
              </a:solidFill>
            </a:endParaRPr>
          </a:p>
        </p:txBody>
      </p:sp>
      <p:sp>
        <p:nvSpPr>
          <p:cNvPr id="575" name="Google Shape;575;p79"/>
          <p:cNvSpPr txBox="1"/>
          <p:nvPr>
            <p:ph idx="1" type="body"/>
          </p:nvPr>
        </p:nvSpPr>
        <p:spPr>
          <a:xfrm>
            <a:off x="786200" y="1443700"/>
            <a:ext cx="37242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public int getSum(int x, int y) {</a:t>
            </a:r>
            <a:endParaRPr/>
          </a:p>
          <a:p>
            <a:pPr indent="0" lvl="0" marL="0" rtl="0" algn="l">
              <a:spcBef>
                <a:spcPts val="600"/>
              </a:spcBef>
              <a:spcAft>
                <a:spcPts val="0"/>
              </a:spcAft>
              <a:buNone/>
            </a:pPr>
            <a:r>
              <a:rPr lang="en"/>
              <a:t>    int sum = x + y;</a:t>
            </a:r>
            <a:endParaRPr/>
          </a:p>
          <a:p>
            <a:pPr indent="0" lvl="0" marL="0" rtl="0" algn="l">
              <a:spcBef>
                <a:spcPts val="600"/>
              </a:spcBef>
              <a:spcAft>
                <a:spcPts val="0"/>
              </a:spcAft>
              <a:buNone/>
            </a:pPr>
            <a:r>
              <a:rPr lang="en"/>
              <a:t>    return sum;</a:t>
            </a:r>
            <a:endParaRPr/>
          </a:p>
          <a:p>
            <a:pPr indent="0" lvl="0" marL="0" rtl="0" algn="l">
              <a:spcBef>
                <a:spcPts val="600"/>
              </a:spcBef>
              <a:spcAft>
                <a:spcPts val="0"/>
              </a:spcAft>
              <a:buNone/>
            </a:pPr>
            <a:r>
              <a:rPr lang="en"/>
              <a:t>}</a:t>
            </a:r>
            <a:endParaRPr/>
          </a:p>
          <a:p>
            <a:pPr indent="0" lvl="0" marL="0" rtl="0" algn="l">
              <a:spcBef>
                <a:spcPts val="600"/>
              </a:spcBef>
              <a:spcAft>
                <a:spcPts val="0"/>
              </a:spcAft>
              <a:buClr>
                <a:schemeClr val="dk1"/>
              </a:buClr>
              <a:buSzPts val="1100"/>
              <a:buFont typeface="Arial"/>
              <a:buNone/>
            </a:pPr>
            <a:r>
              <a:rPr lang="en"/>
              <a:t>int s = getSum(2, 3);</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76" name="Google Shape;576;p79"/>
          <p:cNvSpPr txBox="1"/>
          <p:nvPr>
            <p:ph idx="2" type="body"/>
          </p:nvPr>
        </p:nvSpPr>
        <p:spPr>
          <a:xfrm>
            <a:off x="5021879" y="14437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def getSum(x, y):</a:t>
            </a:r>
            <a:endParaRPr/>
          </a:p>
          <a:p>
            <a:pPr indent="0" lvl="0" marL="0" rtl="0" algn="l">
              <a:spcBef>
                <a:spcPts val="600"/>
              </a:spcBef>
              <a:spcAft>
                <a:spcPts val="0"/>
              </a:spcAft>
              <a:buNone/>
            </a:pPr>
            <a:r>
              <a:rPr lang="en"/>
              <a:t>    sum = x + y</a:t>
            </a:r>
            <a:endParaRPr/>
          </a:p>
          <a:p>
            <a:pPr indent="0" lvl="0" marL="0" rtl="0" algn="l">
              <a:spcBef>
                <a:spcPts val="600"/>
              </a:spcBef>
              <a:spcAft>
                <a:spcPts val="0"/>
              </a:spcAft>
              <a:buNone/>
            </a:pPr>
            <a:r>
              <a:rPr lang="en"/>
              <a:t>    return sum</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 = getSum(2, 3);</a:t>
            </a:r>
            <a:endParaRPr/>
          </a:p>
        </p:txBody>
      </p:sp>
      <p:sp>
        <p:nvSpPr>
          <p:cNvPr id="577" name="Google Shape;577;p7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78" name="Google Shape;578;p79"/>
          <p:cNvCxnSpPr/>
          <p:nvPr/>
        </p:nvCxnSpPr>
        <p:spPr>
          <a:xfrm>
            <a:off x="4524575" y="1576475"/>
            <a:ext cx="0" cy="4666800"/>
          </a:xfrm>
          <a:prstGeom prst="straightConnector1">
            <a:avLst/>
          </a:prstGeom>
          <a:noFill/>
          <a:ln cap="flat" cmpd="sng" w="28575">
            <a:solidFill>
              <a:schemeClr val="dk2"/>
            </a:solidFill>
            <a:prstDash val="solid"/>
            <a:round/>
            <a:headEnd len="med" w="med" type="none"/>
            <a:tailEnd len="med" w="med" type="none"/>
          </a:ln>
        </p:spPr>
      </p:cxnSp>
      <p:sp>
        <p:nvSpPr>
          <p:cNvPr id="579" name="Google Shape;579;p79"/>
          <p:cNvSpPr txBox="1"/>
          <p:nvPr>
            <p:ph idx="1" type="body"/>
          </p:nvPr>
        </p:nvSpPr>
        <p:spPr>
          <a:xfrm>
            <a:off x="5021875" y="388412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def getSumAndProduct(x, y):</a:t>
            </a:r>
            <a:endParaRPr/>
          </a:p>
          <a:p>
            <a:pPr indent="0" lvl="0" marL="0" rtl="0" algn="l">
              <a:spcBef>
                <a:spcPts val="600"/>
              </a:spcBef>
              <a:spcAft>
                <a:spcPts val="0"/>
              </a:spcAft>
              <a:buNone/>
            </a:pPr>
            <a:r>
              <a:rPr lang="en"/>
              <a:t>    sum = x + y</a:t>
            </a:r>
            <a:endParaRPr/>
          </a:p>
          <a:p>
            <a:pPr indent="0" lvl="0" marL="0" rtl="0" algn="l">
              <a:spcBef>
                <a:spcPts val="600"/>
              </a:spcBef>
              <a:spcAft>
                <a:spcPts val="0"/>
              </a:spcAft>
              <a:buNone/>
            </a:pPr>
            <a:r>
              <a:rPr lang="en"/>
              <a:t>    product = x * y</a:t>
            </a:r>
            <a:endParaRPr/>
          </a:p>
          <a:p>
            <a:pPr indent="0" lvl="0" marL="0" rtl="0" algn="l">
              <a:spcBef>
                <a:spcPts val="600"/>
              </a:spcBef>
              <a:spcAft>
                <a:spcPts val="0"/>
              </a:spcAft>
              <a:buNone/>
            </a:pPr>
            <a:r>
              <a:rPr lang="en"/>
              <a:t>    return sum, product</a:t>
            </a:r>
            <a:endParaRPr/>
          </a:p>
          <a:p>
            <a:pPr indent="0" lvl="0" marL="0" rtl="0" algn="l">
              <a:spcBef>
                <a:spcPts val="600"/>
              </a:spcBef>
              <a:spcAft>
                <a:spcPts val="0"/>
              </a:spcAft>
              <a:buNone/>
            </a:pPr>
            <a:r>
              <a:rPr lang="en"/>
              <a:t>s, p = getSumAndProduct(2,3)</a:t>
            </a:r>
            <a:endParaRPr/>
          </a:p>
          <a:p>
            <a:pPr indent="0" lvl="0" marL="0" rtl="0" algn="l">
              <a:spcBef>
                <a:spcPts val="6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Hello World Example</a:t>
            </a:r>
            <a:endParaRPr>
              <a:solidFill>
                <a:srgbClr val="CC0000"/>
              </a:solidFill>
            </a:endParaRPr>
          </a:p>
        </p:txBody>
      </p:sp>
      <p:sp>
        <p:nvSpPr>
          <p:cNvPr id="585" name="Google Shape;585;p80"/>
          <p:cNvSpPr txBox="1"/>
          <p:nvPr>
            <p:ph idx="1" type="body"/>
          </p:nvPr>
        </p:nvSpPr>
        <p:spPr>
          <a:xfrm>
            <a:off x="786200" y="1443700"/>
            <a:ext cx="44781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public class Test {</a:t>
            </a:r>
            <a:endParaRPr/>
          </a:p>
          <a:p>
            <a:pPr indent="0" lvl="0" marL="0" rtl="0" algn="l">
              <a:spcBef>
                <a:spcPts val="600"/>
              </a:spcBef>
              <a:spcAft>
                <a:spcPts val="0"/>
              </a:spcAft>
              <a:buNone/>
            </a:pPr>
            <a:r>
              <a:rPr lang="en"/>
              <a:t>    public static void main(String[] args) {</a:t>
            </a:r>
            <a:endParaRPr/>
          </a:p>
          <a:p>
            <a:pPr indent="0" lvl="0" marL="0" rtl="0" algn="l">
              <a:spcBef>
                <a:spcPts val="600"/>
              </a:spcBef>
              <a:spcAft>
                <a:spcPts val="0"/>
              </a:spcAft>
              <a:buNone/>
            </a:pPr>
            <a:r>
              <a:rPr lang="en"/>
              <a:t>        System.out.println(“Hello World”);</a:t>
            </a:r>
            <a:endParaRPr/>
          </a:p>
          <a:p>
            <a:pPr indent="0" lvl="0" marL="0" rtl="0" algn="l">
              <a:spcBef>
                <a:spcPts val="600"/>
              </a:spcBef>
              <a:spcAft>
                <a:spcPts val="0"/>
              </a:spcAft>
              <a:buNone/>
            </a:pPr>
            <a:r>
              <a:rPr lang="en"/>
              <a:t>    }</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86" name="Google Shape;586;p80"/>
          <p:cNvSpPr txBox="1"/>
          <p:nvPr>
            <p:ph idx="2" type="body"/>
          </p:nvPr>
        </p:nvSpPr>
        <p:spPr>
          <a:xfrm>
            <a:off x="5719054" y="1514825"/>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print(‘Hello World’)</a:t>
            </a:r>
            <a:endParaRPr/>
          </a:p>
        </p:txBody>
      </p:sp>
      <p:sp>
        <p:nvSpPr>
          <p:cNvPr id="587" name="Google Shape;587;p8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88" name="Google Shape;588;p80"/>
          <p:cNvCxnSpPr/>
          <p:nvPr/>
        </p:nvCxnSpPr>
        <p:spPr>
          <a:xfrm>
            <a:off x="5420800" y="1594150"/>
            <a:ext cx="0" cy="46668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0000"/>
                </a:solidFill>
              </a:rPr>
              <a:t>Let’s Practice</a:t>
            </a:r>
            <a:r>
              <a:rPr lang="en" sz="2400">
                <a:solidFill>
                  <a:srgbClr val="CC0000"/>
                </a:solidFill>
              </a:rPr>
              <a:t>!</a:t>
            </a:r>
            <a:endParaRPr sz="2400"/>
          </a:p>
        </p:txBody>
      </p:sp>
      <p:sp>
        <p:nvSpPr>
          <p:cNvPr id="594" name="Google Shape;594;p81"/>
          <p:cNvSpPr txBox="1"/>
          <p:nvPr>
            <p:ph idx="1" type="body"/>
          </p:nvPr>
        </p:nvSpPr>
        <p:spPr>
          <a:xfrm>
            <a:off x="786150" y="1642750"/>
            <a:ext cx="7914900" cy="476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Write some code that does the following:</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Loop (use while or for loops) all numbers from 0 to 100.</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For each number:</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“Fizz” if the number is a multiple of 3 (and not 5).</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“Buzz” if the number is a multiple of 5 (and not 3).</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“FizzBuzz” if the number is a multiple of both.</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Put this code into a method and call it from a main class.</a:t>
            </a:r>
            <a:endParaRPr sz="2000">
              <a:solidFill>
                <a:schemeClr val="dk1"/>
              </a:solidFill>
              <a:latin typeface="Roboto Slab"/>
              <a:ea typeface="Roboto Slab"/>
              <a:cs typeface="Roboto Slab"/>
              <a:sym typeface="Roboto Slab"/>
            </a:endParaRPr>
          </a:p>
        </p:txBody>
      </p:sp>
      <p:sp>
        <p:nvSpPr>
          <p:cNvPr id="595" name="Google Shape;595;p8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2"/>
          <p:cNvSpPr txBox="1"/>
          <p:nvPr>
            <p:ph idx="4294967295" type="ctrTitle"/>
          </p:nvPr>
        </p:nvSpPr>
        <p:spPr>
          <a:xfrm>
            <a:off x="2011400" y="2236825"/>
            <a:ext cx="9845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Math Review</a:t>
            </a:r>
            <a:endParaRPr b="1" sz="6000">
              <a:solidFill>
                <a:srgbClr val="CC0000"/>
              </a:solidFill>
            </a:endParaRPr>
          </a:p>
        </p:txBody>
      </p:sp>
      <p:sp>
        <p:nvSpPr>
          <p:cNvPr id="601" name="Google Shape;601;p8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8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Why use Linear Algebra in Machine Learning? </a:t>
            </a:r>
            <a:endParaRPr sz="2400">
              <a:solidFill>
                <a:srgbClr val="CC0000"/>
              </a:solidFill>
            </a:endParaRPr>
          </a:p>
        </p:txBody>
      </p:sp>
      <p:sp>
        <p:nvSpPr>
          <p:cNvPr id="608" name="Google Shape;608;p83"/>
          <p:cNvSpPr txBox="1"/>
          <p:nvPr>
            <p:ph idx="1" type="body"/>
          </p:nvPr>
        </p:nvSpPr>
        <p:spPr>
          <a:xfrm>
            <a:off x="786150" y="1642750"/>
            <a:ext cx="7914900" cy="476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 Complex machine learning models deal with high dimensional inputs, which are a lot more easily interpreted in a </a:t>
            </a:r>
            <a:r>
              <a:rPr b="1" lang="en" sz="2000">
                <a:solidFill>
                  <a:schemeClr val="dk1"/>
                </a:solidFill>
                <a:latin typeface="Roboto Slab"/>
                <a:ea typeface="Roboto Slab"/>
                <a:cs typeface="Roboto Slab"/>
                <a:sym typeface="Roboto Slab"/>
              </a:rPr>
              <a:t>matrix</a:t>
            </a:r>
            <a:r>
              <a:rPr lang="en" sz="2000">
                <a:solidFill>
                  <a:schemeClr val="dk1"/>
                </a:solidFill>
                <a:latin typeface="Roboto Slab"/>
                <a:ea typeface="Roboto Slab"/>
                <a:cs typeface="Roboto Slab"/>
                <a:sym typeface="Roboto Slab"/>
              </a:rPr>
              <a:t> form</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Images (in Computer Vision) are usually represented by matrices with numeric values for each color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Easy to perform geometric transformations on matrices </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rPr lang="en" sz="2000">
                <a:solidFill>
                  <a:schemeClr val="dk1"/>
                </a:solidFill>
                <a:latin typeface="Roboto Slab"/>
                <a:ea typeface="Roboto Slab"/>
                <a:cs typeface="Roboto Slab"/>
                <a:sym typeface="Roboto Slab"/>
              </a:rPr>
              <a:t>(eg. translation, rotation, resizing, scale, etc …) </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Certain matrix properties simplify data analysis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8"/>
          <p:cNvSpPr/>
          <p:nvPr/>
        </p:nvSpPr>
        <p:spPr>
          <a:xfrm>
            <a:off x="3537850" y="1736525"/>
            <a:ext cx="17559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8"/>
          <p:cNvSpPr txBox="1"/>
          <p:nvPr>
            <p:ph type="title"/>
          </p:nvPr>
        </p:nvSpPr>
        <p:spPr>
          <a:xfrm>
            <a:off x="786150" y="51687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Mentors</a:t>
            </a:r>
            <a:endParaRPr>
              <a:solidFill>
                <a:srgbClr val="CC0000"/>
              </a:solidFill>
            </a:endParaRPr>
          </a:p>
        </p:txBody>
      </p:sp>
      <p:sp>
        <p:nvSpPr>
          <p:cNvPr id="281" name="Google Shape;281;p48"/>
          <p:cNvSpPr txBox="1"/>
          <p:nvPr>
            <p:ph idx="1" type="body"/>
          </p:nvPr>
        </p:nvSpPr>
        <p:spPr>
          <a:xfrm>
            <a:off x="5773938" y="3711125"/>
            <a:ext cx="2415900" cy="2737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John Wu</a:t>
            </a:r>
            <a:r>
              <a:rPr b="1" lang="en" sz="2600"/>
              <a:t> </a:t>
            </a:r>
            <a:endParaRPr b="1" sz="2600"/>
          </a:p>
          <a:p>
            <a:pPr indent="0" lvl="0" marL="0" rtl="0" algn="ctr">
              <a:spcBef>
                <a:spcPts val="600"/>
              </a:spcBef>
              <a:spcAft>
                <a:spcPts val="0"/>
              </a:spcAft>
              <a:buNone/>
            </a:pPr>
            <a:r>
              <a:rPr lang="en" sz="1800"/>
              <a:t>McGill Computer 19’</a:t>
            </a:r>
            <a:endParaRPr sz="1800"/>
          </a:p>
          <a:p>
            <a:pPr indent="0" lvl="0" marL="0" rtl="0" algn="ctr">
              <a:spcBef>
                <a:spcPts val="600"/>
              </a:spcBef>
              <a:spcAft>
                <a:spcPts val="0"/>
              </a:spcAft>
              <a:buNone/>
            </a:pPr>
            <a:r>
              <a:rPr lang="en" sz="1800"/>
              <a:t>Product Manager</a:t>
            </a:r>
            <a:endParaRPr sz="1800"/>
          </a:p>
          <a:p>
            <a:pPr indent="0" lvl="0" marL="0" rtl="0" algn="ctr">
              <a:spcBef>
                <a:spcPts val="600"/>
              </a:spcBef>
              <a:spcAft>
                <a:spcPts val="0"/>
              </a:spcAft>
              <a:buNone/>
            </a:pPr>
            <a:r>
              <a:rPr i="1" lang="en" sz="2000"/>
              <a:t>Microsoft</a:t>
            </a:r>
            <a:endParaRPr i="1" sz="2000"/>
          </a:p>
          <a:p>
            <a:pPr indent="0" lvl="0" marL="0" rtl="0" algn="l">
              <a:spcBef>
                <a:spcPts val="600"/>
              </a:spcBef>
              <a:spcAft>
                <a:spcPts val="0"/>
              </a:spcAft>
              <a:buClr>
                <a:schemeClr val="dk1"/>
              </a:buClr>
              <a:buSzPts val="1100"/>
              <a:buFont typeface="Arial"/>
              <a:buNone/>
            </a:pPr>
            <a:r>
              <a:t/>
            </a:r>
            <a:endParaRPr sz="1800"/>
          </a:p>
        </p:txBody>
      </p:sp>
      <p:cxnSp>
        <p:nvCxnSpPr>
          <p:cNvPr id="282" name="Google Shape;282;p48"/>
          <p:cNvCxnSpPr/>
          <p:nvPr/>
        </p:nvCxnSpPr>
        <p:spPr>
          <a:xfrm flipH="1" rot="10800000">
            <a:off x="8929875" y="1744675"/>
            <a:ext cx="219000" cy="624300"/>
          </a:xfrm>
          <a:prstGeom prst="straightConnector1">
            <a:avLst/>
          </a:prstGeom>
          <a:noFill/>
          <a:ln cap="flat" cmpd="sng" w="9525">
            <a:solidFill>
              <a:srgbClr val="CFD8DC"/>
            </a:solidFill>
            <a:prstDash val="solid"/>
            <a:round/>
            <a:headEnd len="med" w="med" type="none"/>
            <a:tailEnd len="med" w="med" type="none"/>
          </a:ln>
        </p:spPr>
      </p:cxnSp>
      <p:cxnSp>
        <p:nvCxnSpPr>
          <p:cNvPr id="283" name="Google Shape;283;p48"/>
          <p:cNvCxnSpPr/>
          <p:nvPr/>
        </p:nvCxnSpPr>
        <p:spPr>
          <a:xfrm flipH="1" rot="10800000">
            <a:off x="9461445" y="2458067"/>
            <a:ext cx="522300" cy="309900"/>
          </a:xfrm>
          <a:prstGeom prst="straightConnector1">
            <a:avLst/>
          </a:prstGeom>
          <a:noFill/>
          <a:ln cap="flat" cmpd="sng" w="9525">
            <a:solidFill>
              <a:srgbClr val="CFD8DC"/>
            </a:solidFill>
            <a:prstDash val="solid"/>
            <a:round/>
            <a:headEnd len="med" w="med" type="none"/>
            <a:tailEnd len="med" w="med" type="none"/>
          </a:ln>
        </p:spPr>
      </p:cxnSp>
      <p:cxnSp>
        <p:nvCxnSpPr>
          <p:cNvPr id="284" name="Google Shape;284;p48"/>
          <p:cNvCxnSpPr/>
          <p:nvPr/>
        </p:nvCxnSpPr>
        <p:spPr>
          <a:xfrm flipH="1" rot="10800000">
            <a:off x="9294675" y="1882575"/>
            <a:ext cx="648600" cy="737700"/>
          </a:xfrm>
          <a:prstGeom prst="straightConnector1">
            <a:avLst/>
          </a:prstGeom>
          <a:noFill/>
          <a:ln cap="flat" cmpd="sng" w="9525">
            <a:solidFill>
              <a:srgbClr val="CFD8DC"/>
            </a:solidFill>
            <a:prstDash val="solid"/>
            <a:round/>
            <a:headEnd len="med" w="med" type="none"/>
            <a:tailEnd len="med" w="med" type="none"/>
          </a:ln>
        </p:spPr>
      </p:cxnSp>
      <p:sp>
        <p:nvSpPr>
          <p:cNvPr id="285" name="Google Shape;285;p4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48"/>
          <p:cNvSpPr txBox="1"/>
          <p:nvPr>
            <p:ph idx="1" type="body"/>
          </p:nvPr>
        </p:nvSpPr>
        <p:spPr>
          <a:xfrm>
            <a:off x="3202750" y="3711125"/>
            <a:ext cx="2415900" cy="2908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Frank Ye</a:t>
            </a:r>
            <a:endParaRPr b="1" sz="2600"/>
          </a:p>
          <a:p>
            <a:pPr indent="0" lvl="0" marL="0" rtl="0" algn="ctr">
              <a:spcBef>
                <a:spcPts val="600"/>
              </a:spcBef>
              <a:spcAft>
                <a:spcPts val="0"/>
              </a:spcAft>
              <a:buClr>
                <a:schemeClr val="dk1"/>
              </a:buClr>
              <a:buSzPts val="1100"/>
              <a:buFont typeface="Arial"/>
              <a:buNone/>
            </a:pPr>
            <a:r>
              <a:rPr lang="en" sz="1800"/>
              <a:t>McGill Electrical 19’</a:t>
            </a:r>
            <a:endParaRPr sz="1800"/>
          </a:p>
          <a:p>
            <a:pPr indent="0" lvl="0" marL="0" rtl="0" algn="ctr">
              <a:spcBef>
                <a:spcPts val="600"/>
              </a:spcBef>
              <a:spcAft>
                <a:spcPts val="0"/>
              </a:spcAft>
              <a:buClr>
                <a:schemeClr val="dk1"/>
              </a:buClr>
              <a:buSzPts val="1100"/>
              <a:buFont typeface="Arial"/>
              <a:buNone/>
            </a:pPr>
            <a:r>
              <a:rPr lang="en" sz="1800"/>
              <a:t>ML Engineer</a:t>
            </a:r>
            <a:endParaRPr sz="1800"/>
          </a:p>
          <a:p>
            <a:pPr indent="0" lvl="0" marL="0" rtl="0" algn="ctr">
              <a:spcBef>
                <a:spcPts val="600"/>
              </a:spcBef>
              <a:spcAft>
                <a:spcPts val="0"/>
              </a:spcAft>
              <a:buClr>
                <a:schemeClr val="dk1"/>
              </a:buClr>
              <a:buSzPts val="1100"/>
              <a:buFont typeface="Arial"/>
              <a:buNone/>
            </a:pPr>
            <a:r>
              <a:rPr i="1" lang="en" sz="2000"/>
              <a:t>Splunk</a:t>
            </a:r>
            <a:endParaRPr i="1" sz="2000"/>
          </a:p>
        </p:txBody>
      </p:sp>
      <p:pic>
        <p:nvPicPr>
          <p:cNvPr id="287" name="Google Shape;287;p48"/>
          <p:cNvPicPr preferRelativeResize="0"/>
          <p:nvPr/>
        </p:nvPicPr>
        <p:blipFill rotWithShape="1">
          <a:blip r:embed="rId3">
            <a:alphaModFix/>
          </a:blip>
          <a:srcRect b="61789" l="43933" r="13254" t="3959"/>
          <a:stretch/>
        </p:blipFill>
        <p:spPr>
          <a:xfrm>
            <a:off x="3604009" y="1812286"/>
            <a:ext cx="1613400" cy="1613400"/>
          </a:xfrm>
          <a:prstGeom prst="ellipse">
            <a:avLst/>
          </a:prstGeom>
          <a:noFill/>
          <a:ln>
            <a:noFill/>
          </a:ln>
        </p:spPr>
      </p:pic>
      <p:sp>
        <p:nvSpPr>
          <p:cNvPr id="288" name="Google Shape;288;p48"/>
          <p:cNvSpPr/>
          <p:nvPr/>
        </p:nvSpPr>
        <p:spPr>
          <a:xfrm>
            <a:off x="966650" y="1736525"/>
            <a:ext cx="17559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8"/>
          <p:cNvSpPr txBox="1"/>
          <p:nvPr>
            <p:ph idx="1" type="body"/>
          </p:nvPr>
        </p:nvSpPr>
        <p:spPr>
          <a:xfrm>
            <a:off x="631550" y="3711125"/>
            <a:ext cx="2415900" cy="2908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Tiffany Wang</a:t>
            </a:r>
            <a:endParaRPr b="1" sz="2600"/>
          </a:p>
          <a:p>
            <a:pPr indent="0" lvl="0" marL="0" rtl="0" algn="ctr">
              <a:spcBef>
                <a:spcPts val="600"/>
              </a:spcBef>
              <a:spcAft>
                <a:spcPts val="0"/>
              </a:spcAft>
              <a:buNone/>
            </a:pPr>
            <a:r>
              <a:rPr lang="en" sz="1800"/>
              <a:t>McGill H Electrical 19’</a:t>
            </a:r>
            <a:endParaRPr sz="1800"/>
          </a:p>
          <a:p>
            <a:pPr indent="0" lvl="0" marL="0" rtl="0" algn="ctr">
              <a:spcBef>
                <a:spcPts val="600"/>
              </a:spcBef>
              <a:spcAft>
                <a:spcPts val="0"/>
              </a:spcAft>
              <a:buNone/>
            </a:pPr>
            <a:r>
              <a:rPr lang="en" sz="1800"/>
              <a:t>Software Engineer</a:t>
            </a:r>
            <a:endParaRPr sz="1800"/>
          </a:p>
          <a:p>
            <a:pPr indent="0" lvl="0" marL="0" rtl="0" algn="ctr">
              <a:spcBef>
                <a:spcPts val="600"/>
              </a:spcBef>
              <a:spcAft>
                <a:spcPts val="0"/>
              </a:spcAft>
              <a:buNone/>
            </a:pPr>
            <a:r>
              <a:rPr i="1" lang="en" sz="2000"/>
              <a:t>Google</a:t>
            </a:r>
            <a:endParaRPr i="1" sz="2000"/>
          </a:p>
        </p:txBody>
      </p:sp>
      <p:pic>
        <p:nvPicPr>
          <p:cNvPr id="290" name="Google Shape;290;p48"/>
          <p:cNvPicPr preferRelativeResize="0"/>
          <p:nvPr/>
        </p:nvPicPr>
        <p:blipFill rotWithShape="1">
          <a:blip r:embed="rId4">
            <a:alphaModFix/>
          </a:blip>
          <a:srcRect b="52402" l="25262" r="25262" t="14621"/>
          <a:stretch/>
        </p:blipFill>
        <p:spPr>
          <a:xfrm>
            <a:off x="1032809" y="1812286"/>
            <a:ext cx="1613400" cy="1613400"/>
          </a:xfrm>
          <a:prstGeom prst="ellipse">
            <a:avLst/>
          </a:prstGeom>
          <a:noFill/>
          <a:ln>
            <a:noFill/>
          </a:ln>
        </p:spPr>
      </p:pic>
      <p:grpSp>
        <p:nvGrpSpPr>
          <p:cNvPr id="291" name="Google Shape;291;p48"/>
          <p:cNvGrpSpPr/>
          <p:nvPr/>
        </p:nvGrpSpPr>
        <p:grpSpPr>
          <a:xfrm>
            <a:off x="3461652" y="410827"/>
            <a:ext cx="3027498" cy="793498"/>
            <a:chOff x="3644952" y="1400027"/>
            <a:chExt cx="3027498" cy="793498"/>
          </a:xfrm>
        </p:grpSpPr>
        <p:pic>
          <p:nvPicPr>
            <p:cNvPr id="292" name="Google Shape;292;p48"/>
            <p:cNvPicPr preferRelativeResize="0"/>
            <p:nvPr/>
          </p:nvPicPr>
          <p:blipFill>
            <a:blip r:embed="rId5">
              <a:alphaModFix/>
            </a:blip>
            <a:stretch>
              <a:fillRect/>
            </a:stretch>
          </p:blipFill>
          <p:spPr>
            <a:xfrm>
              <a:off x="3644952" y="1400027"/>
              <a:ext cx="723489" cy="717300"/>
            </a:xfrm>
            <a:prstGeom prst="rect">
              <a:avLst/>
            </a:prstGeom>
            <a:noFill/>
            <a:ln>
              <a:noFill/>
            </a:ln>
          </p:spPr>
        </p:pic>
        <p:sp>
          <p:nvSpPr>
            <p:cNvPr id="293" name="Google Shape;293;p48"/>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294" name="Google Shape;294;p48"/>
          <p:cNvPicPr preferRelativeResize="0"/>
          <p:nvPr/>
        </p:nvPicPr>
        <p:blipFill rotWithShape="1">
          <a:blip r:embed="rId6">
            <a:alphaModFix/>
          </a:blip>
          <a:srcRect b="0" l="10196" r="23158" t="0"/>
          <a:stretch/>
        </p:blipFill>
        <p:spPr>
          <a:xfrm>
            <a:off x="6175209" y="1812286"/>
            <a:ext cx="1613400" cy="1613400"/>
          </a:xfrm>
          <a:prstGeom prst="ellipse">
            <a:avLst/>
          </a:prstGeom>
          <a:noFill/>
          <a:ln>
            <a:noFill/>
          </a:ln>
        </p:spPr>
      </p:pic>
      <p:sp>
        <p:nvSpPr>
          <p:cNvPr id="295" name="Google Shape;295;p48"/>
          <p:cNvSpPr/>
          <p:nvPr/>
        </p:nvSpPr>
        <p:spPr>
          <a:xfrm>
            <a:off x="6109050" y="1730575"/>
            <a:ext cx="17559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pic>
        <p:nvPicPr>
          <p:cNvPr id="613" name="Google Shape;613;p84"/>
          <p:cNvPicPr preferRelativeResize="0"/>
          <p:nvPr/>
        </p:nvPicPr>
        <p:blipFill rotWithShape="1">
          <a:blip r:embed="rId3">
            <a:alphaModFix/>
          </a:blip>
          <a:srcRect b="0" l="3713" r="4585" t="0"/>
          <a:stretch/>
        </p:blipFill>
        <p:spPr>
          <a:xfrm>
            <a:off x="298675" y="1831650"/>
            <a:ext cx="8546650" cy="4017550"/>
          </a:xfrm>
          <a:prstGeom prst="rect">
            <a:avLst/>
          </a:prstGeom>
          <a:noFill/>
          <a:ln>
            <a:noFill/>
          </a:ln>
        </p:spPr>
      </p:pic>
      <p:sp>
        <p:nvSpPr>
          <p:cNvPr id="614" name="Google Shape;614;p8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Example of Image Matrices  </a:t>
            </a:r>
            <a:endParaRPr sz="2400">
              <a:solidFill>
                <a:srgbClr val="CC0000"/>
              </a:solidFill>
            </a:endParaRPr>
          </a:p>
        </p:txBody>
      </p:sp>
      <p:sp>
        <p:nvSpPr>
          <p:cNvPr id="615" name="Google Shape;615;p8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Vector Review</a:t>
            </a:r>
            <a:endParaRPr sz="2400"/>
          </a:p>
        </p:txBody>
      </p:sp>
      <p:sp>
        <p:nvSpPr>
          <p:cNvPr id="621" name="Google Shape;621;p8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2" name="Google Shape;622;p85"/>
          <p:cNvPicPr preferRelativeResize="0"/>
          <p:nvPr/>
        </p:nvPicPr>
        <p:blipFill>
          <a:blip r:embed="rId3">
            <a:alphaModFix/>
          </a:blip>
          <a:stretch>
            <a:fillRect/>
          </a:stretch>
        </p:blipFill>
        <p:spPr>
          <a:xfrm>
            <a:off x="983125" y="1853975"/>
            <a:ext cx="1628775" cy="323850"/>
          </a:xfrm>
          <a:prstGeom prst="rect">
            <a:avLst/>
          </a:prstGeom>
          <a:noFill/>
          <a:ln>
            <a:noFill/>
          </a:ln>
        </p:spPr>
      </p:pic>
      <p:grpSp>
        <p:nvGrpSpPr>
          <p:cNvPr id="623" name="Google Shape;623;p85"/>
          <p:cNvGrpSpPr/>
          <p:nvPr/>
        </p:nvGrpSpPr>
        <p:grpSpPr>
          <a:xfrm>
            <a:off x="5211600" y="1853963"/>
            <a:ext cx="2992600" cy="2859600"/>
            <a:chOff x="5243950" y="1948225"/>
            <a:chExt cx="2992600" cy="2859600"/>
          </a:xfrm>
        </p:grpSpPr>
        <p:grpSp>
          <p:nvGrpSpPr>
            <p:cNvPr id="624" name="Google Shape;624;p85"/>
            <p:cNvGrpSpPr/>
            <p:nvPr/>
          </p:nvGrpSpPr>
          <p:grpSpPr>
            <a:xfrm>
              <a:off x="5720750" y="1948225"/>
              <a:ext cx="2515800" cy="2515800"/>
              <a:chOff x="5720750" y="1948225"/>
              <a:chExt cx="2515800" cy="2515800"/>
            </a:xfrm>
          </p:grpSpPr>
          <p:grpSp>
            <p:nvGrpSpPr>
              <p:cNvPr id="625" name="Google Shape;625;p85"/>
              <p:cNvGrpSpPr/>
              <p:nvPr/>
            </p:nvGrpSpPr>
            <p:grpSpPr>
              <a:xfrm>
                <a:off x="5720750" y="1948225"/>
                <a:ext cx="2515800" cy="2515800"/>
                <a:chOff x="5720750" y="1948225"/>
                <a:chExt cx="2515800" cy="2515800"/>
              </a:xfrm>
            </p:grpSpPr>
            <p:cxnSp>
              <p:nvCxnSpPr>
                <p:cNvPr id="626" name="Google Shape;626;p85"/>
                <p:cNvCxnSpPr/>
                <p:nvPr/>
              </p:nvCxnSpPr>
              <p:spPr>
                <a:xfrm rot="10800000">
                  <a:off x="5720750" y="1948225"/>
                  <a:ext cx="0" cy="2515800"/>
                </a:xfrm>
                <a:prstGeom prst="straightConnector1">
                  <a:avLst/>
                </a:prstGeom>
                <a:noFill/>
                <a:ln cap="flat" cmpd="sng" w="19050">
                  <a:solidFill>
                    <a:srgbClr val="000000"/>
                  </a:solidFill>
                  <a:prstDash val="solid"/>
                  <a:round/>
                  <a:headEnd len="med" w="med" type="none"/>
                  <a:tailEnd len="med" w="med" type="triangle"/>
                </a:ln>
              </p:spPr>
            </p:cxnSp>
            <p:cxnSp>
              <p:nvCxnSpPr>
                <p:cNvPr id="627" name="Google Shape;627;p85"/>
                <p:cNvCxnSpPr/>
                <p:nvPr/>
              </p:nvCxnSpPr>
              <p:spPr>
                <a:xfrm rot="10800000">
                  <a:off x="6978650" y="3206125"/>
                  <a:ext cx="0" cy="2515800"/>
                </a:xfrm>
                <a:prstGeom prst="straightConnector1">
                  <a:avLst/>
                </a:prstGeom>
                <a:noFill/>
                <a:ln cap="flat" cmpd="sng" w="19050">
                  <a:solidFill>
                    <a:srgbClr val="000000"/>
                  </a:solidFill>
                  <a:prstDash val="solid"/>
                  <a:round/>
                  <a:headEnd len="med" w="med" type="none"/>
                  <a:tailEnd len="med" w="med" type="triangle"/>
                </a:ln>
              </p:spPr>
            </p:cxnSp>
            <p:cxnSp>
              <p:nvCxnSpPr>
                <p:cNvPr id="628" name="Google Shape;628;p85"/>
                <p:cNvCxnSpPr/>
                <p:nvPr/>
              </p:nvCxnSpPr>
              <p:spPr>
                <a:xfrm flipH="1" rot="10800000">
                  <a:off x="5737975" y="2603125"/>
                  <a:ext cx="844200" cy="1860900"/>
                </a:xfrm>
                <a:prstGeom prst="straightConnector1">
                  <a:avLst/>
                </a:prstGeom>
                <a:noFill/>
                <a:ln cap="flat" cmpd="sng" w="19050">
                  <a:solidFill>
                    <a:schemeClr val="dk2"/>
                  </a:solidFill>
                  <a:prstDash val="solid"/>
                  <a:round/>
                  <a:headEnd len="med" w="med" type="none"/>
                  <a:tailEnd len="med" w="med" type="triangle"/>
                </a:ln>
              </p:spPr>
            </p:cxnSp>
            <p:cxnSp>
              <p:nvCxnSpPr>
                <p:cNvPr id="629" name="Google Shape;629;p85"/>
                <p:cNvCxnSpPr/>
                <p:nvPr/>
              </p:nvCxnSpPr>
              <p:spPr>
                <a:xfrm>
                  <a:off x="6582300" y="2637525"/>
                  <a:ext cx="0" cy="1826400"/>
                </a:xfrm>
                <a:prstGeom prst="straightConnector1">
                  <a:avLst/>
                </a:prstGeom>
                <a:noFill/>
                <a:ln cap="flat" cmpd="sng" w="9525">
                  <a:solidFill>
                    <a:schemeClr val="dk2"/>
                  </a:solidFill>
                  <a:prstDash val="dash"/>
                  <a:round/>
                  <a:headEnd len="med" w="med" type="none"/>
                  <a:tailEnd len="med" w="med" type="none"/>
                </a:ln>
              </p:spPr>
            </p:cxnSp>
          </p:grpSp>
          <p:cxnSp>
            <p:nvCxnSpPr>
              <p:cNvPr id="630" name="Google Shape;630;p85"/>
              <p:cNvCxnSpPr/>
              <p:nvPr/>
            </p:nvCxnSpPr>
            <p:spPr>
              <a:xfrm flipH="1">
                <a:off x="5730625" y="2628425"/>
                <a:ext cx="868800" cy="9000"/>
              </a:xfrm>
              <a:prstGeom prst="straightConnector1">
                <a:avLst/>
              </a:prstGeom>
              <a:noFill/>
              <a:ln cap="flat" cmpd="sng" w="9525">
                <a:solidFill>
                  <a:schemeClr val="dk2"/>
                </a:solidFill>
                <a:prstDash val="dash"/>
                <a:round/>
                <a:headEnd len="med" w="med" type="none"/>
                <a:tailEnd len="med" w="med" type="none"/>
              </a:ln>
            </p:spPr>
          </p:cxnSp>
        </p:grpSp>
        <p:sp>
          <p:nvSpPr>
            <p:cNvPr id="631" name="Google Shape;631;p85"/>
            <p:cNvSpPr txBox="1"/>
            <p:nvPr/>
          </p:nvSpPr>
          <p:spPr>
            <a:xfrm>
              <a:off x="6056425" y="4464025"/>
              <a:ext cx="385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imes New Roman"/>
                  <a:ea typeface="Times New Roman"/>
                  <a:cs typeface="Times New Roman"/>
                  <a:sym typeface="Times New Roman"/>
                </a:rPr>
                <a:t>x1</a:t>
              </a:r>
              <a:endParaRPr i="1">
                <a:latin typeface="Times New Roman"/>
                <a:ea typeface="Times New Roman"/>
                <a:cs typeface="Times New Roman"/>
                <a:sym typeface="Times New Roman"/>
              </a:endParaRPr>
            </a:p>
          </p:txBody>
        </p:sp>
        <p:sp>
          <p:nvSpPr>
            <p:cNvPr id="632" name="Google Shape;632;p85"/>
            <p:cNvSpPr txBox="1"/>
            <p:nvPr/>
          </p:nvSpPr>
          <p:spPr>
            <a:xfrm>
              <a:off x="5243950" y="3257100"/>
              <a:ext cx="385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imes New Roman"/>
                  <a:ea typeface="Times New Roman"/>
                  <a:cs typeface="Times New Roman"/>
                  <a:sym typeface="Times New Roman"/>
                </a:rPr>
                <a:t>x2</a:t>
              </a:r>
              <a:endParaRPr i="1">
                <a:latin typeface="Times New Roman"/>
                <a:ea typeface="Times New Roman"/>
                <a:cs typeface="Times New Roman"/>
                <a:sym typeface="Times New Roman"/>
              </a:endParaRPr>
            </a:p>
          </p:txBody>
        </p:sp>
        <p:sp>
          <p:nvSpPr>
            <p:cNvPr id="633" name="Google Shape;633;p85"/>
            <p:cNvSpPr/>
            <p:nvPr/>
          </p:nvSpPr>
          <p:spPr>
            <a:xfrm>
              <a:off x="5952500" y="4033525"/>
              <a:ext cx="356250" cy="430500"/>
            </a:xfrm>
            <a:custGeom>
              <a:rect b="b" l="l" r="r" t="t"/>
              <a:pathLst>
                <a:path extrusionOk="0" h="17220" w="14250">
                  <a:moveTo>
                    <a:pt x="0" y="0"/>
                  </a:moveTo>
                  <a:cubicBezTo>
                    <a:pt x="7306" y="1462"/>
                    <a:pt x="14250" y="9769"/>
                    <a:pt x="14250" y="17220"/>
                  </a:cubicBezTo>
                </a:path>
              </a:pathLst>
            </a:custGeom>
            <a:noFill/>
            <a:ln cap="flat" cmpd="sng" w="9525">
              <a:solidFill>
                <a:schemeClr val="dk2"/>
              </a:solidFill>
              <a:prstDash val="solid"/>
              <a:round/>
              <a:headEnd len="med" w="med" type="none"/>
              <a:tailEnd len="med" w="med" type="none"/>
            </a:ln>
          </p:spPr>
        </p:sp>
        <p:sp>
          <p:nvSpPr>
            <p:cNvPr id="634" name="Google Shape;634;p85"/>
            <p:cNvSpPr txBox="1"/>
            <p:nvPr/>
          </p:nvSpPr>
          <p:spPr>
            <a:xfrm>
              <a:off x="6172225" y="3891825"/>
              <a:ext cx="3561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𝜗</a:t>
              </a:r>
              <a:endParaRPr>
                <a:latin typeface="Source Sans Pro"/>
                <a:ea typeface="Source Sans Pro"/>
                <a:cs typeface="Source Sans Pro"/>
                <a:sym typeface="Source Sans Pro"/>
              </a:endParaRPr>
            </a:p>
          </p:txBody>
        </p:sp>
        <p:pic>
          <p:nvPicPr>
            <p:cNvPr id="635" name="Google Shape;635;p85"/>
            <p:cNvPicPr preferRelativeResize="0"/>
            <p:nvPr/>
          </p:nvPicPr>
          <p:blipFill rotWithShape="1">
            <a:blip r:embed="rId3">
              <a:alphaModFix/>
            </a:blip>
            <a:srcRect b="0" l="0" r="78136" t="0"/>
            <a:stretch/>
          </p:blipFill>
          <p:spPr>
            <a:xfrm>
              <a:off x="6664675" y="2502400"/>
              <a:ext cx="356100" cy="323850"/>
            </a:xfrm>
            <a:prstGeom prst="rect">
              <a:avLst/>
            </a:prstGeom>
            <a:noFill/>
            <a:ln>
              <a:noFill/>
            </a:ln>
          </p:spPr>
        </p:pic>
      </p:grpSp>
      <p:pic>
        <p:nvPicPr>
          <p:cNvPr id="636" name="Google Shape;636;p85"/>
          <p:cNvPicPr preferRelativeResize="0"/>
          <p:nvPr/>
        </p:nvPicPr>
        <p:blipFill>
          <a:blip r:embed="rId4">
            <a:alphaModFix/>
          </a:blip>
          <a:stretch>
            <a:fillRect/>
          </a:stretch>
        </p:blipFill>
        <p:spPr>
          <a:xfrm>
            <a:off x="2795250" y="2423869"/>
            <a:ext cx="2009100" cy="518743"/>
          </a:xfrm>
          <a:prstGeom prst="rect">
            <a:avLst/>
          </a:prstGeom>
          <a:noFill/>
          <a:ln>
            <a:noFill/>
          </a:ln>
        </p:spPr>
      </p:pic>
      <p:sp>
        <p:nvSpPr>
          <p:cNvPr id="637" name="Google Shape;637;p85"/>
          <p:cNvSpPr txBox="1"/>
          <p:nvPr/>
        </p:nvSpPr>
        <p:spPr>
          <a:xfrm>
            <a:off x="786150" y="2423875"/>
            <a:ext cx="20091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Magnitude</a:t>
            </a:r>
            <a:endParaRPr sz="2000">
              <a:latin typeface="Source Sans Pro"/>
              <a:ea typeface="Source Sans Pro"/>
              <a:cs typeface="Source Sans Pro"/>
              <a:sym typeface="Source Sans Pro"/>
            </a:endParaRPr>
          </a:p>
        </p:txBody>
      </p:sp>
      <p:pic>
        <p:nvPicPr>
          <p:cNvPr id="638" name="Google Shape;638;p85"/>
          <p:cNvPicPr preferRelativeResize="0"/>
          <p:nvPr/>
        </p:nvPicPr>
        <p:blipFill>
          <a:blip r:embed="rId5">
            <a:alphaModFix/>
          </a:blip>
          <a:stretch>
            <a:fillRect/>
          </a:stretch>
        </p:blipFill>
        <p:spPr>
          <a:xfrm>
            <a:off x="2795250" y="3223788"/>
            <a:ext cx="1895475" cy="657225"/>
          </a:xfrm>
          <a:prstGeom prst="rect">
            <a:avLst/>
          </a:prstGeom>
          <a:noFill/>
          <a:ln>
            <a:noFill/>
          </a:ln>
        </p:spPr>
      </p:pic>
      <p:sp>
        <p:nvSpPr>
          <p:cNvPr id="639" name="Google Shape;639;p85"/>
          <p:cNvSpPr txBox="1"/>
          <p:nvPr/>
        </p:nvSpPr>
        <p:spPr>
          <a:xfrm>
            <a:off x="792975" y="3212050"/>
            <a:ext cx="20091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Orientation</a:t>
            </a:r>
            <a:endParaRPr sz="2000">
              <a:latin typeface="Source Sans Pro"/>
              <a:ea typeface="Source Sans Pro"/>
              <a:cs typeface="Source Sans Pro"/>
              <a:sym typeface="Source Sans Pro"/>
            </a:endParaRPr>
          </a:p>
        </p:txBody>
      </p:sp>
      <p:sp>
        <p:nvSpPr>
          <p:cNvPr id="640" name="Google Shape;640;p85"/>
          <p:cNvSpPr txBox="1"/>
          <p:nvPr/>
        </p:nvSpPr>
        <p:spPr>
          <a:xfrm>
            <a:off x="792975" y="4261800"/>
            <a:ext cx="23544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Unit vector, if: </a:t>
            </a:r>
            <a:endParaRPr sz="2000">
              <a:latin typeface="Source Sans Pro"/>
              <a:ea typeface="Source Sans Pro"/>
              <a:cs typeface="Source Sans Pro"/>
              <a:sym typeface="Source Sans Pro"/>
            </a:endParaRPr>
          </a:p>
        </p:txBody>
      </p:sp>
      <p:pic>
        <p:nvPicPr>
          <p:cNvPr id="641" name="Google Shape;641;p85"/>
          <p:cNvPicPr preferRelativeResize="0"/>
          <p:nvPr/>
        </p:nvPicPr>
        <p:blipFill>
          <a:blip r:embed="rId6">
            <a:alphaModFix/>
          </a:blip>
          <a:stretch>
            <a:fillRect/>
          </a:stretch>
        </p:blipFill>
        <p:spPr>
          <a:xfrm>
            <a:off x="3147363" y="4329300"/>
            <a:ext cx="1133475" cy="333375"/>
          </a:xfrm>
          <a:prstGeom prst="rect">
            <a:avLst/>
          </a:prstGeom>
          <a:noFill/>
          <a:ln>
            <a:noFill/>
          </a:ln>
        </p:spPr>
      </p:pic>
      <p:pic>
        <p:nvPicPr>
          <p:cNvPr id="642" name="Google Shape;642;p85"/>
          <p:cNvPicPr preferRelativeResize="0"/>
          <p:nvPr/>
        </p:nvPicPr>
        <p:blipFill>
          <a:blip r:embed="rId7">
            <a:alphaModFix/>
          </a:blip>
          <a:stretch>
            <a:fillRect/>
          </a:stretch>
        </p:blipFill>
        <p:spPr>
          <a:xfrm>
            <a:off x="1298100" y="5233425"/>
            <a:ext cx="3619500" cy="790575"/>
          </a:xfrm>
          <a:prstGeom prst="rect">
            <a:avLst/>
          </a:prstGeom>
          <a:noFill/>
          <a:ln>
            <a:noFill/>
          </a:ln>
        </p:spPr>
      </p:pic>
      <p:sp>
        <p:nvSpPr>
          <p:cNvPr id="643" name="Google Shape;643;p85"/>
          <p:cNvSpPr txBox="1"/>
          <p:nvPr/>
        </p:nvSpPr>
        <p:spPr>
          <a:xfrm>
            <a:off x="5429875" y="5087950"/>
            <a:ext cx="3523200" cy="10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U</a:t>
            </a:r>
            <a:r>
              <a:rPr lang="en" sz="2000">
                <a:latin typeface="Times New Roman"/>
                <a:ea typeface="Times New Roman"/>
                <a:cs typeface="Times New Roman"/>
                <a:sym typeface="Times New Roman"/>
              </a:rPr>
              <a:t> </a:t>
            </a:r>
            <a:r>
              <a:rPr lang="en" sz="2000">
                <a:latin typeface="Source Sans Pro"/>
                <a:ea typeface="Source Sans Pro"/>
                <a:cs typeface="Source Sans Pro"/>
                <a:sym typeface="Source Sans Pro"/>
              </a:rPr>
              <a:t>is the unit vector of  </a:t>
            </a:r>
            <a:r>
              <a:rPr i="1" lang="en" sz="2000">
                <a:solidFill>
                  <a:schemeClr val="dk1"/>
                </a:solidFill>
                <a:latin typeface="Times New Roman"/>
                <a:ea typeface="Times New Roman"/>
                <a:cs typeface="Times New Roman"/>
                <a:sym typeface="Times New Roman"/>
              </a:rPr>
              <a:t>V</a:t>
            </a:r>
            <a:endParaRPr sz="2000">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It shares the same orientation as</a:t>
            </a:r>
            <a:r>
              <a:rPr lang="en" sz="2000">
                <a:latin typeface="Times New Roman"/>
                <a:ea typeface="Times New Roman"/>
                <a:cs typeface="Times New Roman"/>
                <a:sym typeface="Times New Roman"/>
              </a:rPr>
              <a:t> </a:t>
            </a:r>
            <a:r>
              <a:rPr i="1" lang="en" sz="2000">
                <a:latin typeface="Times New Roman"/>
                <a:ea typeface="Times New Roman"/>
                <a:cs typeface="Times New Roman"/>
                <a:sym typeface="Times New Roman"/>
              </a:rPr>
              <a:t>V</a:t>
            </a:r>
            <a:endParaRPr i="1" sz="2000">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8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 Review (cont’d)  </a:t>
            </a:r>
            <a:endParaRPr/>
          </a:p>
        </p:txBody>
      </p:sp>
      <p:sp>
        <p:nvSpPr>
          <p:cNvPr id="649" name="Google Shape;649;p8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0" name="Google Shape;650;p86"/>
          <p:cNvPicPr preferRelativeResize="0"/>
          <p:nvPr/>
        </p:nvPicPr>
        <p:blipFill>
          <a:blip r:embed="rId3">
            <a:alphaModFix/>
          </a:blip>
          <a:stretch>
            <a:fillRect/>
          </a:stretch>
        </p:blipFill>
        <p:spPr>
          <a:xfrm>
            <a:off x="1320200" y="2041076"/>
            <a:ext cx="6734551" cy="367325"/>
          </a:xfrm>
          <a:prstGeom prst="rect">
            <a:avLst/>
          </a:prstGeom>
          <a:noFill/>
          <a:ln>
            <a:noFill/>
          </a:ln>
        </p:spPr>
      </p:pic>
      <p:pic>
        <p:nvPicPr>
          <p:cNvPr id="651" name="Google Shape;651;p86"/>
          <p:cNvPicPr preferRelativeResize="0"/>
          <p:nvPr/>
        </p:nvPicPr>
        <p:blipFill>
          <a:blip r:embed="rId4">
            <a:alphaModFix/>
          </a:blip>
          <a:stretch>
            <a:fillRect/>
          </a:stretch>
        </p:blipFill>
        <p:spPr>
          <a:xfrm>
            <a:off x="1320199" y="3279587"/>
            <a:ext cx="3024369" cy="367325"/>
          </a:xfrm>
          <a:prstGeom prst="rect">
            <a:avLst/>
          </a:prstGeom>
          <a:noFill/>
          <a:ln>
            <a:noFill/>
          </a:ln>
        </p:spPr>
      </p:pic>
      <p:pic>
        <p:nvPicPr>
          <p:cNvPr id="652" name="Google Shape;652;p86"/>
          <p:cNvPicPr preferRelativeResize="0"/>
          <p:nvPr/>
        </p:nvPicPr>
        <p:blipFill>
          <a:blip r:embed="rId5">
            <a:alphaModFix/>
          </a:blip>
          <a:stretch>
            <a:fillRect/>
          </a:stretch>
        </p:blipFill>
        <p:spPr>
          <a:xfrm>
            <a:off x="1017563" y="4420125"/>
            <a:ext cx="2650150" cy="2129200"/>
          </a:xfrm>
          <a:prstGeom prst="rect">
            <a:avLst/>
          </a:prstGeom>
          <a:noFill/>
          <a:ln>
            <a:noFill/>
          </a:ln>
        </p:spPr>
      </p:pic>
      <p:sp>
        <p:nvSpPr>
          <p:cNvPr id="653" name="Google Shape;653;p86"/>
          <p:cNvSpPr txBox="1"/>
          <p:nvPr/>
        </p:nvSpPr>
        <p:spPr>
          <a:xfrm>
            <a:off x="786150" y="1463388"/>
            <a:ext cx="17895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Addition</a:t>
            </a:r>
            <a:endParaRPr sz="2000">
              <a:latin typeface="Source Sans Pro"/>
              <a:ea typeface="Source Sans Pro"/>
              <a:cs typeface="Source Sans Pro"/>
              <a:sym typeface="Source Sans Pro"/>
            </a:endParaRPr>
          </a:p>
        </p:txBody>
      </p:sp>
      <p:sp>
        <p:nvSpPr>
          <p:cNvPr id="654" name="Google Shape;654;p86"/>
          <p:cNvSpPr txBox="1"/>
          <p:nvPr/>
        </p:nvSpPr>
        <p:spPr>
          <a:xfrm>
            <a:off x="786150" y="2682550"/>
            <a:ext cx="29826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Scalar Multiplication</a:t>
            </a:r>
            <a:endParaRPr sz="2000">
              <a:latin typeface="Source Sans Pro"/>
              <a:ea typeface="Source Sans Pro"/>
              <a:cs typeface="Source Sans Pro"/>
              <a:sym typeface="Source Sans Pro"/>
            </a:endParaRPr>
          </a:p>
        </p:txBody>
      </p:sp>
      <p:sp>
        <p:nvSpPr>
          <p:cNvPr id="655" name="Google Shape;655;p86"/>
          <p:cNvSpPr txBox="1"/>
          <p:nvPr/>
        </p:nvSpPr>
        <p:spPr>
          <a:xfrm>
            <a:off x="786149" y="3781950"/>
            <a:ext cx="29244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Vector Dot Product</a:t>
            </a:r>
            <a:endParaRPr sz="2000">
              <a:latin typeface="Source Sans Pro"/>
              <a:ea typeface="Source Sans Pro"/>
              <a:cs typeface="Source Sans Pro"/>
              <a:sym typeface="Source Sans Pro"/>
            </a:endParaRPr>
          </a:p>
        </p:txBody>
      </p:sp>
      <p:pic>
        <p:nvPicPr>
          <p:cNvPr id="656" name="Google Shape;656;p86"/>
          <p:cNvPicPr preferRelativeResize="0"/>
          <p:nvPr/>
        </p:nvPicPr>
        <p:blipFill>
          <a:blip r:embed="rId6">
            <a:alphaModFix/>
          </a:blip>
          <a:stretch>
            <a:fillRect/>
          </a:stretch>
        </p:blipFill>
        <p:spPr>
          <a:xfrm>
            <a:off x="4727900" y="4420125"/>
            <a:ext cx="3906763" cy="1969275"/>
          </a:xfrm>
          <a:prstGeom prst="rect">
            <a:avLst/>
          </a:prstGeom>
          <a:noFill/>
          <a:ln>
            <a:noFill/>
          </a:ln>
        </p:spPr>
      </p:pic>
      <p:sp>
        <p:nvSpPr>
          <p:cNvPr id="657" name="Google Shape;657;p86"/>
          <p:cNvSpPr txBox="1"/>
          <p:nvPr/>
        </p:nvSpPr>
        <p:spPr>
          <a:xfrm>
            <a:off x="4476530" y="3781950"/>
            <a:ext cx="30246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Vector Cross</a:t>
            </a:r>
            <a:r>
              <a:rPr lang="en" sz="2000">
                <a:latin typeface="Source Sans Pro"/>
                <a:ea typeface="Source Sans Pro"/>
                <a:cs typeface="Source Sans Pro"/>
                <a:sym typeface="Source Sans Pro"/>
              </a:rPr>
              <a:t> Product</a:t>
            </a:r>
            <a:endParaRPr sz="2000">
              <a:latin typeface="Source Sans Pro"/>
              <a:ea typeface="Source Sans Pro"/>
              <a:cs typeface="Source Sans Pro"/>
              <a:sym typeface="Source Sans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8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a:t>
            </a:r>
            <a:endParaRPr/>
          </a:p>
        </p:txBody>
      </p:sp>
      <p:sp>
        <p:nvSpPr>
          <p:cNvPr id="663" name="Google Shape;663;p8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4" name="Google Shape;664;p87"/>
          <p:cNvPicPr preferRelativeResize="0"/>
          <p:nvPr/>
        </p:nvPicPr>
        <p:blipFill rotWithShape="1">
          <a:blip r:embed="rId3">
            <a:alphaModFix/>
          </a:blip>
          <a:srcRect b="0" l="0" r="25194" t="0"/>
          <a:stretch/>
        </p:blipFill>
        <p:spPr>
          <a:xfrm>
            <a:off x="786150" y="1715100"/>
            <a:ext cx="4786849" cy="2377125"/>
          </a:xfrm>
          <a:prstGeom prst="rect">
            <a:avLst/>
          </a:prstGeom>
          <a:noFill/>
          <a:ln>
            <a:noFill/>
          </a:ln>
        </p:spPr>
      </p:pic>
      <p:sp>
        <p:nvSpPr>
          <p:cNvPr id="665" name="Google Shape;665;p87"/>
          <p:cNvSpPr txBox="1"/>
          <p:nvPr/>
        </p:nvSpPr>
        <p:spPr>
          <a:xfrm>
            <a:off x="6542500" y="2740138"/>
            <a:ext cx="22251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n</a:t>
            </a:r>
            <a:r>
              <a:rPr i="1" lang="en" sz="2000">
                <a:latin typeface="Source Sans Pro"/>
                <a:ea typeface="Source Sans Pro"/>
                <a:cs typeface="Source Sans Pro"/>
                <a:sym typeface="Source Sans Pro"/>
              </a:rPr>
              <a:t> </a:t>
            </a:r>
            <a:r>
              <a:rPr lang="en" sz="2000">
                <a:latin typeface="Source Sans Pro"/>
                <a:ea typeface="Source Sans Pro"/>
                <a:cs typeface="Source Sans Pro"/>
                <a:sym typeface="Source Sans Pro"/>
              </a:rPr>
              <a:t>rows</a:t>
            </a:r>
            <a:endParaRPr sz="2000">
              <a:latin typeface="Source Sans Pro"/>
              <a:ea typeface="Source Sans Pro"/>
              <a:cs typeface="Source Sans Pro"/>
              <a:sym typeface="Source Sans Pro"/>
            </a:endParaRPr>
          </a:p>
          <a:p>
            <a:pPr indent="0" lvl="0" marL="0" rtl="0" algn="l">
              <a:spcBef>
                <a:spcPts val="0"/>
              </a:spcBef>
              <a:spcAft>
                <a:spcPts val="0"/>
              </a:spcAft>
              <a:buNone/>
            </a:pPr>
            <a:r>
              <a:rPr i="1" lang="en" sz="2000">
                <a:latin typeface="Times New Roman"/>
                <a:ea typeface="Times New Roman"/>
                <a:cs typeface="Times New Roman"/>
                <a:sym typeface="Times New Roman"/>
              </a:rPr>
              <a:t>m</a:t>
            </a:r>
            <a:r>
              <a:rPr i="1" lang="en" sz="2000">
                <a:latin typeface="Source Sans Pro"/>
                <a:ea typeface="Source Sans Pro"/>
                <a:cs typeface="Source Sans Pro"/>
                <a:sym typeface="Source Sans Pro"/>
              </a:rPr>
              <a:t> </a:t>
            </a:r>
            <a:r>
              <a:rPr lang="en" sz="2000">
                <a:latin typeface="Source Sans Pro"/>
                <a:ea typeface="Source Sans Pro"/>
                <a:cs typeface="Source Sans Pro"/>
                <a:sym typeface="Source Sans Pro"/>
              </a:rPr>
              <a:t>columns</a:t>
            </a:r>
            <a:endParaRPr sz="2000">
              <a:latin typeface="Source Sans Pro"/>
              <a:ea typeface="Source Sans Pro"/>
              <a:cs typeface="Source Sans Pro"/>
              <a:sym typeface="Source Sans Pro"/>
            </a:endParaRPr>
          </a:p>
        </p:txBody>
      </p:sp>
      <p:pic>
        <p:nvPicPr>
          <p:cNvPr id="666" name="Google Shape;666;p87"/>
          <p:cNvPicPr preferRelativeResize="0"/>
          <p:nvPr/>
        </p:nvPicPr>
        <p:blipFill>
          <a:blip r:embed="rId4">
            <a:alphaModFix/>
          </a:blip>
          <a:stretch>
            <a:fillRect/>
          </a:stretch>
        </p:blipFill>
        <p:spPr>
          <a:xfrm>
            <a:off x="786150" y="5261350"/>
            <a:ext cx="3905825" cy="356200"/>
          </a:xfrm>
          <a:prstGeom prst="rect">
            <a:avLst/>
          </a:prstGeom>
          <a:noFill/>
          <a:ln>
            <a:noFill/>
          </a:ln>
        </p:spPr>
      </p:pic>
      <p:pic>
        <p:nvPicPr>
          <p:cNvPr id="667" name="Google Shape;667;p87"/>
          <p:cNvPicPr preferRelativeResize="0"/>
          <p:nvPr/>
        </p:nvPicPr>
        <p:blipFill>
          <a:blip r:embed="rId5">
            <a:alphaModFix/>
          </a:blip>
          <a:stretch>
            <a:fillRect/>
          </a:stretch>
        </p:blipFill>
        <p:spPr>
          <a:xfrm>
            <a:off x="5644725" y="5193025"/>
            <a:ext cx="2392775" cy="424525"/>
          </a:xfrm>
          <a:prstGeom prst="rect">
            <a:avLst/>
          </a:prstGeom>
          <a:noFill/>
          <a:ln>
            <a:noFill/>
          </a:ln>
        </p:spPr>
      </p:pic>
      <p:sp>
        <p:nvSpPr>
          <p:cNvPr id="668" name="Google Shape;668;p87"/>
          <p:cNvSpPr txBox="1"/>
          <p:nvPr/>
        </p:nvSpPr>
        <p:spPr>
          <a:xfrm>
            <a:off x="3151025" y="5808125"/>
            <a:ext cx="507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A, B </a:t>
            </a:r>
            <a:r>
              <a:rPr lang="en" sz="2000">
                <a:latin typeface="Source Sans Pro"/>
                <a:ea typeface="Source Sans Pro"/>
                <a:cs typeface="Source Sans Pro"/>
                <a:sym typeface="Source Sans Pro"/>
              </a:rPr>
              <a:t>and</a:t>
            </a:r>
            <a:r>
              <a:rPr i="1" lang="en" sz="2000">
                <a:latin typeface="Times New Roman"/>
                <a:ea typeface="Times New Roman"/>
                <a:cs typeface="Times New Roman"/>
                <a:sym typeface="Times New Roman"/>
              </a:rPr>
              <a:t> C</a:t>
            </a:r>
            <a:r>
              <a:rPr lang="en" sz="2000">
                <a:latin typeface="Source Sans Pro"/>
                <a:ea typeface="Source Sans Pro"/>
                <a:cs typeface="Source Sans Pro"/>
                <a:sym typeface="Source Sans Pro"/>
              </a:rPr>
              <a:t> must share </a:t>
            </a:r>
            <a:r>
              <a:rPr b="1" lang="en" sz="2000">
                <a:latin typeface="Source Sans Pro"/>
                <a:ea typeface="Source Sans Pro"/>
                <a:cs typeface="Source Sans Pro"/>
                <a:sym typeface="Source Sans Pro"/>
              </a:rPr>
              <a:t>identical</a:t>
            </a:r>
            <a:r>
              <a:rPr lang="en" sz="2000">
                <a:latin typeface="Source Sans Pro"/>
                <a:ea typeface="Source Sans Pro"/>
                <a:cs typeface="Source Sans Pro"/>
                <a:sym typeface="Source Sans Pro"/>
              </a:rPr>
              <a:t> dimensions</a:t>
            </a:r>
            <a:endParaRPr sz="2000">
              <a:latin typeface="Source Sans Pro"/>
              <a:ea typeface="Source Sans Pro"/>
              <a:cs typeface="Source Sans Pro"/>
              <a:sym typeface="Source Sans Pro"/>
            </a:endParaRPr>
          </a:p>
        </p:txBody>
      </p:sp>
      <p:sp>
        <p:nvSpPr>
          <p:cNvPr id="669" name="Google Shape;669;p87"/>
          <p:cNvSpPr txBox="1"/>
          <p:nvPr/>
        </p:nvSpPr>
        <p:spPr>
          <a:xfrm>
            <a:off x="663701" y="4642625"/>
            <a:ext cx="3034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Matrix Addition</a:t>
            </a:r>
            <a:endParaRPr sz="2000">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88"/>
          <p:cNvSpPr txBox="1"/>
          <p:nvPr>
            <p:ph type="title"/>
          </p:nvPr>
        </p:nvSpPr>
        <p:spPr>
          <a:xfrm>
            <a:off x="786150" y="410825"/>
            <a:ext cx="7571700" cy="9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(ct’d)</a:t>
            </a:r>
            <a:endParaRPr/>
          </a:p>
        </p:txBody>
      </p:sp>
      <p:sp>
        <p:nvSpPr>
          <p:cNvPr id="675" name="Google Shape;675;p8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6" name="Google Shape;676;p88"/>
          <p:cNvPicPr preferRelativeResize="0"/>
          <p:nvPr/>
        </p:nvPicPr>
        <p:blipFill>
          <a:blip r:embed="rId3">
            <a:alphaModFix/>
          </a:blip>
          <a:stretch>
            <a:fillRect/>
          </a:stretch>
        </p:blipFill>
        <p:spPr>
          <a:xfrm>
            <a:off x="786150" y="2255775"/>
            <a:ext cx="4501225" cy="2531950"/>
          </a:xfrm>
          <a:prstGeom prst="rect">
            <a:avLst/>
          </a:prstGeom>
          <a:noFill/>
          <a:ln>
            <a:noFill/>
          </a:ln>
        </p:spPr>
      </p:pic>
      <p:sp>
        <p:nvSpPr>
          <p:cNvPr id="677" name="Google Shape;677;p88"/>
          <p:cNvSpPr txBox="1"/>
          <p:nvPr/>
        </p:nvSpPr>
        <p:spPr>
          <a:xfrm>
            <a:off x="786150" y="4482575"/>
            <a:ext cx="7774200" cy="8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Each element in matrix </a:t>
            </a:r>
            <a:r>
              <a:rPr i="1" lang="en" sz="2000">
                <a:solidFill>
                  <a:schemeClr val="dk1"/>
                </a:solidFill>
                <a:latin typeface="Roboto Slab"/>
                <a:ea typeface="Roboto Slab"/>
                <a:cs typeface="Roboto Slab"/>
                <a:sym typeface="Roboto Slab"/>
              </a:rPr>
              <a:t>C </a:t>
            </a:r>
            <a:r>
              <a:rPr lang="en" sz="2000">
                <a:solidFill>
                  <a:schemeClr val="dk1"/>
                </a:solidFill>
                <a:latin typeface="Roboto Slab"/>
                <a:ea typeface="Roboto Slab"/>
                <a:cs typeface="Roboto Slab"/>
                <a:sym typeface="Roboto Slab"/>
              </a:rPr>
              <a:t>is a dot product with corresponding </a:t>
            </a:r>
            <a:r>
              <a:rPr b="1" lang="en" sz="2000">
                <a:solidFill>
                  <a:schemeClr val="dk1"/>
                </a:solidFill>
                <a:latin typeface="Roboto Slab"/>
                <a:ea typeface="Roboto Slab"/>
                <a:cs typeface="Roboto Slab"/>
                <a:sym typeface="Roboto Slab"/>
              </a:rPr>
              <a:t>row </a:t>
            </a:r>
            <a:r>
              <a:rPr lang="en" sz="2000">
                <a:solidFill>
                  <a:schemeClr val="dk1"/>
                </a:solidFill>
                <a:latin typeface="Roboto Slab"/>
                <a:ea typeface="Roboto Slab"/>
                <a:cs typeface="Roboto Slab"/>
                <a:sym typeface="Roboto Slab"/>
              </a:rPr>
              <a:t>vector from matrix </a:t>
            </a:r>
            <a:r>
              <a:rPr i="1" lang="en" sz="2000">
                <a:solidFill>
                  <a:schemeClr val="dk1"/>
                </a:solidFill>
                <a:latin typeface="Roboto Slab"/>
                <a:ea typeface="Roboto Slab"/>
                <a:cs typeface="Roboto Slab"/>
                <a:sym typeface="Roboto Slab"/>
              </a:rPr>
              <a:t>A </a:t>
            </a:r>
            <a:r>
              <a:rPr lang="en" sz="2000">
                <a:solidFill>
                  <a:schemeClr val="dk1"/>
                </a:solidFill>
                <a:latin typeface="Roboto Slab"/>
                <a:ea typeface="Roboto Slab"/>
                <a:cs typeface="Roboto Slab"/>
                <a:sym typeface="Roboto Slab"/>
              </a:rPr>
              <a:t>and </a:t>
            </a:r>
            <a:r>
              <a:rPr b="1" lang="en" sz="2000">
                <a:solidFill>
                  <a:schemeClr val="dk1"/>
                </a:solidFill>
                <a:latin typeface="Roboto Slab"/>
                <a:ea typeface="Roboto Slab"/>
                <a:cs typeface="Roboto Slab"/>
                <a:sym typeface="Roboto Slab"/>
              </a:rPr>
              <a:t>column </a:t>
            </a:r>
            <a:r>
              <a:rPr lang="en" sz="2000">
                <a:solidFill>
                  <a:schemeClr val="dk1"/>
                </a:solidFill>
                <a:latin typeface="Roboto Slab"/>
                <a:ea typeface="Roboto Slab"/>
                <a:cs typeface="Roboto Slab"/>
                <a:sym typeface="Roboto Slab"/>
              </a:rPr>
              <a:t>vector from matrix </a:t>
            </a:r>
            <a:r>
              <a:rPr i="1" lang="en" sz="2000">
                <a:solidFill>
                  <a:schemeClr val="dk1"/>
                </a:solidFill>
                <a:latin typeface="Roboto Slab"/>
                <a:ea typeface="Roboto Slab"/>
                <a:cs typeface="Roboto Slab"/>
                <a:sym typeface="Roboto Slab"/>
              </a:rPr>
              <a:t>C</a:t>
            </a:r>
            <a:endParaRPr sz="2000">
              <a:latin typeface="Roboto Slab"/>
              <a:ea typeface="Roboto Slab"/>
              <a:cs typeface="Roboto Slab"/>
              <a:sym typeface="Roboto Slab"/>
            </a:endParaRPr>
          </a:p>
        </p:txBody>
      </p:sp>
      <p:sp>
        <p:nvSpPr>
          <p:cNvPr id="678" name="Google Shape;678;p88"/>
          <p:cNvSpPr txBox="1"/>
          <p:nvPr/>
        </p:nvSpPr>
        <p:spPr>
          <a:xfrm>
            <a:off x="786151" y="1793775"/>
            <a:ext cx="3034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Matrix Multiplication</a:t>
            </a:r>
            <a:endParaRPr sz="2000">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89"/>
          <p:cNvSpPr txBox="1"/>
          <p:nvPr>
            <p:ph type="title"/>
          </p:nvPr>
        </p:nvSpPr>
        <p:spPr>
          <a:xfrm>
            <a:off x="786150" y="410825"/>
            <a:ext cx="7571700" cy="9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(ct’d)</a:t>
            </a:r>
            <a:endParaRPr/>
          </a:p>
        </p:txBody>
      </p:sp>
      <p:sp>
        <p:nvSpPr>
          <p:cNvPr id="684" name="Google Shape;684;p8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89"/>
          <p:cNvSpPr txBox="1"/>
          <p:nvPr/>
        </p:nvSpPr>
        <p:spPr>
          <a:xfrm>
            <a:off x="786150" y="1793775"/>
            <a:ext cx="6728100" cy="11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In matrix multiplication, the number of </a:t>
            </a:r>
            <a:r>
              <a:rPr b="1" lang="en" sz="2000">
                <a:latin typeface="Roboto Slab"/>
                <a:ea typeface="Roboto Slab"/>
                <a:cs typeface="Roboto Slab"/>
                <a:sym typeface="Roboto Slab"/>
              </a:rPr>
              <a:t>columns </a:t>
            </a:r>
            <a:r>
              <a:rPr lang="en" sz="2000">
                <a:latin typeface="Roboto Slab"/>
                <a:ea typeface="Roboto Slab"/>
                <a:cs typeface="Roboto Slab"/>
                <a:sym typeface="Roboto Slab"/>
              </a:rPr>
              <a:t>from the first matrix must be </a:t>
            </a:r>
            <a:r>
              <a:rPr b="1" lang="en" sz="2000">
                <a:latin typeface="Roboto Slab"/>
                <a:ea typeface="Roboto Slab"/>
                <a:cs typeface="Roboto Slab"/>
                <a:sym typeface="Roboto Slab"/>
              </a:rPr>
              <a:t>identical </a:t>
            </a:r>
            <a:r>
              <a:rPr lang="en" sz="2000">
                <a:latin typeface="Roboto Slab"/>
                <a:ea typeface="Roboto Slab"/>
                <a:cs typeface="Roboto Slab"/>
                <a:sym typeface="Roboto Slab"/>
              </a:rPr>
              <a:t>to the number of </a:t>
            </a:r>
            <a:r>
              <a:rPr b="1" lang="en" sz="2000">
                <a:latin typeface="Roboto Slab"/>
                <a:ea typeface="Roboto Slab"/>
                <a:cs typeface="Roboto Slab"/>
                <a:sym typeface="Roboto Slab"/>
              </a:rPr>
              <a:t>rows </a:t>
            </a:r>
            <a:r>
              <a:rPr lang="en" sz="2000">
                <a:latin typeface="Roboto Slab"/>
                <a:ea typeface="Roboto Slab"/>
                <a:cs typeface="Roboto Slab"/>
                <a:sym typeface="Roboto Slab"/>
              </a:rPr>
              <a:t>in the second matrix.</a:t>
            </a:r>
            <a:endParaRPr sz="2000">
              <a:latin typeface="Roboto Slab"/>
              <a:ea typeface="Roboto Slab"/>
              <a:cs typeface="Roboto Slab"/>
              <a:sym typeface="Roboto Slab"/>
            </a:endParaRPr>
          </a:p>
        </p:txBody>
      </p:sp>
      <p:pic>
        <p:nvPicPr>
          <p:cNvPr id="686" name="Google Shape;686;p89"/>
          <p:cNvPicPr preferRelativeResize="0"/>
          <p:nvPr/>
        </p:nvPicPr>
        <p:blipFill>
          <a:blip r:embed="rId3">
            <a:alphaModFix/>
          </a:blip>
          <a:stretch>
            <a:fillRect/>
          </a:stretch>
        </p:blipFill>
        <p:spPr>
          <a:xfrm>
            <a:off x="2441162" y="2982550"/>
            <a:ext cx="3551275" cy="3258650"/>
          </a:xfrm>
          <a:prstGeom prst="rect">
            <a:avLst/>
          </a:prstGeom>
          <a:noFill/>
          <a:ln>
            <a:noFill/>
          </a:ln>
        </p:spPr>
      </p:pic>
      <p:sp>
        <p:nvSpPr>
          <p:cNvPr id="687" name="Google Shape;687;p89"/>
          <p:cNvSpPr txBox="1"/>
          <p:nvPr/>
        </p:nvSpPr>
        <p:spPr>
          <a:xfrm>
            <a:off x="6475475" y="4567950"/>
            <a:ext cx="1475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chemeClr val="dk1"/>
                </a:solidFill>
                <a:latin typeface="Times New Roman"/>
                <a:ea typeface="Times New Roman"/>
                <a:cs typeface="Times New Roman"/>
                <a:sym typeface="Times New Roman"/>
              </a:rPr>
              <a:t>AB ≠ BA</a:t>
            </a:r>
            <a:endParaRPr sz="2000">
              <a:solidFill>
                <a:schemeClr val="dk1"/>
              </a:solidFill>
              <a:latin typeface="Source Sans Pro"/>
              <a:ea typeface="Source Sans Pro"/>
              <a:cs typeface="Source Sans Pro"/>
              <a:sym typeface="Source Sans Pr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90"/>
          <p:cNvSpPr txBox="1"/>
          <p:nvPr>
            <p:ph type="title"/>
          </p:nvPr>
        </p:nvSpPr>
        <p:spPr>
          <a:xfrm>
            <a:off x="786150" y="410825"/>
            <a:ext cx="7571700" cy="13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(cont’d) - Multiplication and Transpose </a:t>
            </a:r>
            <a:endParaRPr/>
          </a:p>
        </p:txBody>
      </p:sp>
      <p:sp>
        <p:nvSpPr>
          <p:cNvPr id="693" name="Google Shape;693;p9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4" name="Google Shape;694;p90"/>
          <p:cNvPicPr preferRelativeResize="0"/>
          <p:nvPr/>
        </p:nvPicPr>
        <p:blipFill>
          <a:blip r:embed="rId3">
            <a:alphaModFix/>
          </a:blip>
          <a:stretch>
            <a:fillRect/>
          </a:stretch>
        </p:blipFill>
        <p:spPr>
          <a:xfrm>
            <a:off x="915750" y="2605475"/>
            <a:ext cx="5673212" cy="1974750"/>
          </a:xfrm>
          <a:prstGeom prst="rect">
            <a:avLst/>
          </a:prstGeom>
          <a:noFill/>
          <a:ln>
            <a:noFill/>
          </a:ln>
        </p:spPr>
      </p:pic>
      <p:sp>
        <p:nvSpPr>
          <p:cNvPr id="695" name="Google Shape;695;p90"/>
          <p:cNvSpPr txBox="1"/>
          <p:nvPr/>
        </p:nvSpPr>
        <p:spPr>
          <a:xfrm>
            <a:off x="915750" y="1859600"/>
            <a:ext cx="7442100" cy="8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Transpose</a:t>
            </a:r>
            <a:r>
              <a:rPr lang="en" sz="1800">
                <a:latin typeface="Source Sans Pro"/>
                <a:ea typeface="Source Sans Pro"/>
                <a:cs typeface="Source Sans Pro"/>
                <a:sym typeface="Source Sans Pro"/>
              </a:rPr>
              <a:t>:  The transpose of a matrix is a new matrix whose rows are the columns of the original</a:t>
            </a:r>
            <a:endParaRPr sz="1800">
              <a:latin typeface="Source Sans Pro"/>
              <a:ea typeface="Source Sans Pro"/>
              <a:cs typeface="Source Sans Pro"/>
              <a:sym typeface="Source Sans Pro"/>
            </a:endParaRPr>
          </a:p>
        </p:txBody>
      </p:sp>
      <p:pic>
        <p:nvPicPr>
          <p:cNvPr id="696" name="Google Shape;696;p90"/>
          <p:cNvPicPr preferRelativeResize="0"/>
          <p:nvPr/>
        </p:nvPicPr>
        <p:blipFill>
          <a:blip r:embed="rId4">
            <a:alphaModFix/>
          </a:blip>
          <a:stretch>
            <a:fillRect/>
          </a:stretch>
        </p:blipFill>
        <p:spPr>
          <a:xfrm>
            <a:off x="3502607" y="4580350"/>
            <a:ext cx="2138781" cy="22777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a:t>
            </a:r>
            <a:endParaRPr/>
          </a:p>
        </p:txBody>
      </p:sp>
      <p:sp>
        <p:nvSpPr>
          <p:cNvPr id="702" name="Google Shape;702;p91"/>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High-level: linear mapping between two modules </a:t>
            </a:r>
            <a:endParaRPr sz="2000"/>
          </a:p>
          <a:p>
            <a:pPr indent="0" lvl="0" marL="0" rtl="0" algn="l">
              <a:spcBef>
                <a:spcPts val="600"/>
              </a:spcBef>
              <a:spcAft>
                <a:spcPts val="0"/>
              </a:spcAft>
              <a:buNone/>
            </a:pPr>
            <a:r>
              <a:rPr lang="en" sz="2000"/>
              <a:t>This includes </a:t>
            </a:r>
            <a:r>
              <a:rPr b="1" lang="en" sz="2000"/>
              <a:t>vector space </a:t>
            </a:r>
            <a:r>
              <a:rPr lang="en" sz="2000"/>
              <a:t>mapping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Linear means that it preserves </a:t>
            </a:r>
            <a:r>
              <a:rPr b="1" lang="en" sz="2000"/>
              <a:t>scalar </a:t>
            </a:r>
            <a:r>
              <a:rPr lang="en" sz="2000"/>
              <a:t>and </a:t>
            </a:r>
            <a:r>
              <a:rPr b="1" lang="en" sz="2000"/>
              <a:t>addition </a:t>
            </a:r>
            <a:r>
              <a:rPr lang="en" sz="2000"/>
              <a:t>operations </a:t>
            </a:r>
            <a:endParaRPr sz="2000"/>
          </a:p>
          <a:p>
            <a:pPr indent="0" lvl="0" marL="0" rtl="0" algn="l">
              <a:spcBef>
                <a:spcPts val="600"/>
              </a:spcBef>
              <a:spcAft>
                <a:spcPts val="0"/>
              </a:spcAft>
              <a:buNone/>
            </a:pPr>
            <a:r>
              <a:t/>
            </a:r>
            <a:endParaRPr b="1" sz="2000"/>
          </a:p>
          <a:p>
            <a:pPr indent="0" lvl="0" marL="0" rtl="0" algn="l">
              <a:spcBef>
                <a:spcPts val="600"/>
              </a:spcBef>
              <a:spcAft>
                <a:spcPts val="0"/>
              </a:spcAft>
              <a:buNone/>
            </a:pPr>
            <a:r>
              <a:t/>
            </a:r>
            <a:endParaRPr sz="2000"/>
          </a:p>
        </p:txBody>
      </p:sp>
      <p:sp>
        <p:nvSpPr>
          <p:cNvPr id="703" name="Google Shape;703;p9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4" name="Google Shape;704;p91"/>
          <p:cNvPicPr preferRelativeResize="0"/>
          <p:nvPr/>
        </p:nvPicPr>
        <p:blipFill>
          <a:blip r:embed="rId3">
            <a:alphaModFix/>
          </a:blip>
          <a:stretch>
            <a:fillRect/>
          </a:stretch>
        </p:blipFill>
        <p:spPr>
          <a:xfrm>
            <a:off x="4790175" y="2248625"/>
            <a:ext cx="1456555" cy="285875"/>
          </a:xfrm>
          <a:prstGeom prst="rect">
            <a:avLst/>
          </a:prstGeom>
          <a:noFill/>
          <a:ln>
            <a:noFill/>
          </a:ln>
        </p:spPr>
      </p:pic>
      <p:pic>
        <p:nvPicPr>
          <p:cNvPr id="705" name="Google Shape;705;p91"/>
          <p:cNvPicPr preferRelativeResize="0"/>
          <p:nvPr/>
        </p:nvPicPr>
        <p:blipFill>
          <a:blip r:embed="rId4">
            <a:alphaModFix/>
          </a:blip>
          <a:stretch>
            <a:fillRect/>
          </a:stretch>
        </p:blipFill>
        <p:spPr>
          <a:xfrm>
            <a:off x="6246725" y="1846050"/>
            <a:ext cx="1058525" cy="285875"/>
          </a:xfrm>
          <a:prstGeom prst="rect">
            <a:avLst/>
          </a:prstGeom>
          <a:noFill/>
          <a:ln>
            <a:noFill/>
          </a:ln>
        </p:spPr>
      </p:pic>
      <p:pic>
        <p:nvPicPr>
          <p:cNvPr id="706" name="Google Shape;706;p91"/>
          <p:cNvPicPr preferRelativeResize="0"/>
          <p:nvPr/>
        </p:nvPicPr>
        <p:blipFill>
          <a:blip r:embed="rId5">
            <a:alphaModFix/>
          </a:blip>
          <a:stretch>
            <a:fillRect/>
          </a:stretch>
        </p:blipFill>
        <p:spPr>
          <a:xfrm>
            <a:off x="845875" y="5617650"/>
            <a:ext cx="2143483" cy="326860"/>
          </a:xfrm>
          <a:prstGeom prst="rect">
            <a:avLst/>
          </a:prstGeom>
          <a:noFill/>
          <a:ln>
            <a:noFill/>
          </a:ln>
        </p:spPr>
      </p:pic>
      <p:pic>
        <p:nvPicPr>
          <p:cNvPr id="707" name="Google Shape;707;p91"/>
          <p:cNvPicPr preferRelativeResize="0"/>
          <p:nvPr/>
        </p:nvPicPr>
        <p:blipFill>
          <a:blip r:embed="rId6">
            <a:alphaModFix/>
          </a:blip>
          <a:stretch>
            <a:fillRect/>
          </a:stretch>
        </p:blipFill>
        <p:spPr>
          <a:xfrm>
            <a:off x="3902152" y="5617640"/>
            <a:ext cx="3507449" cy="326860"/>
          </a:xfrm>
          <a:prstGeom prst="rect">
            <a:avLst/>
          </a:prstGeom>
          <a:noFill/>
          <a:ln>
            <a:noFill/>
          </a:ln>
        </p:spPr>
      </p:pic>
      <p:pic>
        <p:nvPicPr>
          <p:cNvPr id="708" name="Google Shape;708;p91"/>
          <p:cNvPicPr preferRelativeResize="0"/>
          <p:nvPr/>
        </p:nvPicPr>
        <p:blipFill>
          <a:blip r:embed="rId7">
            <a:alphaModFix/>
          </a:blip>
          <a:stretch>
            <a:fillRect/>
          </a:stretch>
        </p:blipFill>
        <p:spPr>
          <a:xfrm>
            <a:off x="964525" y="2945113"/>
            <a:ext cx="2533650" cy="695325"/>
          </a:xfrm>
          <a:prstGeom prst="rect">
            <a:avLst/>
          </a:prstGeom>
          <a:noFill/>
          <a:ln>
            <a:noFill/>
          </a:ln>
        </p:spPr>
      </p:pic>
      <p:pic>
        <p:nvPicPr>
          <p:cNvPr id="709" name="Google Shape;709;p91"/>
          <p:cNvPicPr preferRelativeResize="0"/>
          <p:nvPr/>
        </p:nvPicPr>
        <p:blipFill>
          <a:blip r:embed="rId8">
            <a:alphaModFix/>
          </a:blip>
          <a:stretch>
            <a:fillRect/>
          </a:stretch>
        </p:blipFill>
        <p:spPr>
          <a:xfrm>
            <a:off x="4591289" y="2775529"/>
            <a:ext cx="3053525" cy="1034496"/>
          </a:xfrm>
          <a:prstGeom prst="rect">
            <a:avLst/>
          </a:prstGeom>
          <a:noFill/>
          <a:ln>
            <a:noFill/>
          </a:ln>
        </p:spPr>
      </p:pic>
      <p:pic>
        <p:nvPicPr>
          <p:cNvPr id="710" name="Google Shape;710;p91"/>
          <p:cNvPicPr preferRelativeResize="0"/>
          <p:nvPr/>
        </p:nvPicPr>
        <p:blipFill>
          <a:blip r:embed="rId9">
            <a:alphaModFix/>
          </a:blip>
          <a:stretch>
            <a:fillRect/>
          </a:stretch>
        </p:blipFill>
        <p:spPr>
          <a:xfrm>
            <a:off x="3498175" y="4244850"/>
            <a:ext cx="1194260" cy="326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9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 </a:t>
            </a:r>
            <a:endParaRPr/>
          </a:p>
        </p:txBody>
      </p:sp>
      <p:sp>
        <p:nvSpPr>
          <p:cNvPr id="716" name="Google Shape;716;p9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7" name="Google Shape;717;p92"/>
          <p:cNvSpPr/>
          <p:nvPr/>
        </p:nvSpPr>
        <p:spPr>
          <a:xfrm>
            <a:off x="453725" y="2512875"/>
            <a:ext cx="3385500" cy="2129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92"/>
          <p:cNvSpPr/>
          <p:nvPr/>
        </p:nvSpPr>
        <p:spPr>
          <a:xfrm>
            <a:off x="4188075" y="3027600"/>
            <a:ext cx="1361100" cy="802800"/>
          </a:xfrm>
          <a:prstGeom prst="rightArrow">
            <a:avLst>
              <a:gd fmla="val 50000" name="adj1"/>
              <a:gd fmla="val 50000"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92"/>
          <p:cNvSpPr/>
          <p:nvPr/>
        </p:nvSpPr>
        <p:spPr>
          <a:xfrm>
            <a:off x="5758625" y="2469225"/>
            <a:ext cx="2739600" cy="2216400"/>
          </a:xfrm>
          <a:prstGeom prst="parallelogram">
            <a:avLst>
              <a:gd fmla="val 25000"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9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a:t>
            </a:r>
            <a:endParaRPr/>
          </a:p>
        </p:txBody>
      </p:sp>
      <p:sp>
        <p:nvSpPr>
          <p:cNvPr id="725" name="Google Shape;725;p9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6" name="Google Shape;726;p93"/>
          <p:cNvPicPr preferRelativeResize="0"/>
          <p:nvPr/>
        </p:nvPicPr>
        <p:blipFill>
          <a:blip r:embed="rId3">
            <a:alphaModFix/>
          </a:blip>
          <a:stretch>
            <a:fillRect/>
          </a:stretch>
        </p:blipFill>
        <p:spPr>
          <a:xfrm>
            <a:off x="675900" y="2006175"/>
            <a:ext cx="7681949" cy="3874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9"/>
          <p:cNvSpPr/>
          <p:nvPr/>
        </p:nvSpPr>
        <p:spPr>
          <a:xfrm>
            <a:off x="3511900" y="1736525"/>
            <a:ext cx="17718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49"/>
          <p:cNvCxnSpPr/>
          <p:nvPr/>
        </p:nvCxnSpPr>
        <p:spPr>
          <a:xfrm flipH="1" rot="10800000">
            <a:off x="8929875" y="1744675"/>
            <a:ext cx="219000" cy="624300"/>
          </a:xfrm>
          <a:prstGeom prst="straightConnector1">
            <a:avLst/>
          </a:prstGeom>
          <a:noFill/>
          <a:ln cap="flat" cmpd="sng" w="9525">
            <a:solidFill>
              <a:srgbClr val="CFD8DC"/>
            </a:solidFill>
            <a:prstDash val="solid"/>
            <a:round/>
            <a:headEnd len="med" w="med" type="none"/>
            <a:tailEnd len="med" w="med" type="none"/>
          </a:ln>
        </p:spPr>
      </p:cxnSp>
      <p:cxnSp>
        <p:nvCxnSpPr>
          <p:cNvPr id="302" name="Google Shape;302;p49"/>
          <p:cNvCxnSpPr/>
          <p:nvPr/>
        </p:nvCxnSpPr>
        <p:spPr>
          <a:xfrm flipH="1" rot="10800000">
            <a:off x="9461445" y="2458067"/>
            <a:ext cx="522300" cy="309900"/>
          </a:xfrm>
          <a:prstGeom prst="straightConnector1">
            <a:avLst/>
          </a:prstGeom>
          <a:noFill/>
          <a:ln cap="flat" cmpd="sng" w="9525">
            <a:solidFill>
              <a:srgbClr val="CFD8DC"/>
            </a:solidFill>
            <a:prstDash val="solid"/>
            <a:round/>
            <a:headEnd len="med" w="med" type="none"/>
            <a:tailEnd len="med" w="med" type="none"/>
          </a:ln>
        </p:spPr>
      </p:cxnSp>
      <p:cxnSp>
        <p:nvCxnSpPr>
          <p:cNvPr id="303" name="Google Shape;303;p49"/>
          <p:cNvCxnSpPr/>
          <p:nvPr/>
        </p:nvCxnSpPr>
        <p:spPr>
          <a:xfrm flipH="1" rot="10800000">
            <a:off x="9294675" y="1882575"/>
            <a:ext cx="648600" cy="737700"/>
          </a:xfrm>
          <a:prstGeom prst="straightConnector1">
            <a:avLst/>
          </a:prstGeom>
          <a:noFill/>
          <a:ln cap="flat" cmpd="sng" w="9525">
            <a:solidFill>
              <a:srgbClr val="CFD8DC"/>
            </a:solidFill>
            <a:prstDash val="solid"/>
            <a:round/>
            <a:headEnd len="med" w="med" type="none"/>
            <a:tailEnd len="med" w="med" type="none"/>
          </a:ln>
        </p:spPr>
      </p:cxnSp>
      <p:sp>
        <p:nvSpPr>
          <p:cNvPr id="304" name="Google Shape;304;p4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49"/>
          <p:cNvPicPr preferRelativeResize="0"/>
          <p:nvPr/>
        </p:nvPicPr>
        <p:blipFill rotWithShape="1">
          <a:blip r:embed="rId3">
            <a:alphaModFix/>
          </a:blip>
          <a:srcRect b="0" l="10196" r="23158" t="0"/>
          <a:stretch/>
        </p:blipFill>
        <p:spPr>
          <a:xfrm>
            <a:off x="6175209" y="1812286"/>
            <a:ext cx="1613400" cy="1613400"/>
          </a:xfrm>
          <a:prstGeom prst="ellipse">
            <a:avLst/>
          </a:prstGeom>
          <a:noFill/>
          <a:ln>
            <a:noFill/>
          </a:ln>
        </p:spPr>
      </p:pic>
      <p:pic>
        <p:nvPicPr>
          <p:cNvPr id="306" name="Google Shape;306;p49"/>
          <p:cNvPicPr preferRelativeResize="0"/>
          <p:nvPr/>
        </p:nvPicPr>
        <p:blipFill rotWithShape="1">
          <a:blip r:embed="rId4">
            <a:alphaModFix/>
          </a:blip>
          <a:srcRect b="61789" l="43933" r="13254" t="3959"/>
          <a:stretch/>
        </p:blipFill>
        <p:spPr>
          <a:xfrm>
            <a:off x="3604009" y="1812286"/>
            <a:ext cx="1613400" cy="1613400"/>
          </a:xfrm>
          <a:prstGeom prst="ellipse">
            <a:avLst/>
          </a:prstGeom>
          <a:noFill/>
          <a:ln>
            <a:noFill/>
          </a:ln>
        </p:spPr>
      </p:pic>
      <p:sp>
        <p:nvSpPr>
          <p:cNvPr id="307" name="Google Shape;307;p49"/>
          <p:cNvSpPr/>
          <p:nvPr/>
        </p:nvSpPr>
        <p:spPr>
          <a:xfrm>
            <a:off x="966650" y="1736525"/>
            <a:ext cx="17880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49"/>
          <p:cNvPicPr preferRelativeResize="0"/>
          <p:nvPr/>
        </p:nvPicPr>
        <p:blipFill>
          <a:blip r:embed="rId5">
            <a:alphaModFix/>
          </a:blip>
          <a:stretch>
            <a:fillRect/>
          </a:stretch>
        </p:blipFill>
        <p:spPr>
          <a:xfrm>
            <a:off x="6013924" y="4154041"/>
            <a:ext cx="1935950" cy="1935972"/>
          </a:xfrm>
          <a:prstGeom prst="rect">
            <a:avLst/>
          </a:prstGeom>
          <a:noFill/>
          <a:ln>
            <a:noFill/>
          </a:ln>
        </p:spPr>
      </p:pic>
      <p:pic>
        <p:nvPicPr>
          <p:cNvPr id="309" name="Google Shape;309;p49"/>
          <p:cNvPicPr preferRelativeResize="0"/>
          <p:nvPr/>
        </p:nvPicPr>
        <p:blipFill rotWithShape="1">
          <a:blip r:embed="rId6">
            <a:alphaModFix/>
          </a:blip>
          <a:srcRect b="27286" l="15993" r="14285" t="34019"/>
          <a:stretch/>
        </p:blipFill>
        <p:spPr>
          <a:xfrm>
            <a:off x="945575" y="4245725"/>
            <a:ext cx="1787859" cy="1764899"/>
          </a:xfrm>
          <a:prstGeom prst="rect">
            <a:avLst/>
          </a:prstGeom>
          <a:noFill/>
          <a:ln>
            <a:noFill/>
          </a:ln>
        </p:spPr>
      </p:pic>
      <p:pic>
        <p:nvPicPr>
          <p:cNvPr id="310" name="Google Shape;310;p49"/>
          <p:cNvPicPr preferRelativeResize="0"/>
          <p:nvPr/>
        </p:nvPicPr>
        <p:blipFill>
          <a:blip r:embed="rId7">
            <a:alphaModFix/>
          </a:blip>
          <a:stretch>
            <a:fillRect/>
          </a:stretch>
        </p:blipFill>
        <p:spPr>
          <a:xfrm>
            <a:off x="3524884" y="4245725"/>
            <a:ext cx="1771650" cy="1752600"/>
          </a:xfrm>
          <a:prstGeom prst="rect">
            <a:avLst/>
          </a:prstGeom>
          <a:noFill/>
          <a:ln>
            <a:noFill/>
          </a:ln>
        </p:spPr>
      </p:pic>
      <p:pic>
        <p:nvPicPr>
          <p:cNvPr id="311" name="Google Shape;311;p49"/>
          <p:cNvPicPr preferRelativeResize="0"/>
          <p:nvPr/>
        </p:nvPicPr>
        <p:blipFill rotWithShape="1">
          <a:blip r:embed="rId8">
            <a:alphaModFix/>
          </a:blip>
          <a:srcRect b="52402" l="25262" r="25262" t="14621"/>
          <a:stretch/>
        </p:blipFill>
        <p:spPr>
          <a:xfrm>
            <a:off x="1032809" y="1812286"/>
            <a:ext cx="1613400" cy="1613400"/>
          </a:xfrm>
          <a:prstGeom prst="ellipse">
            <a:avLst/>
          </a:prstGeom>
          <a:noFill/>
          <a:ln>
            <a:noFill/>
          </a:ln>
        </p:spPr>
      </p:pic>
      <p:sp>
        <p:nvSpPr>
          <p:cNvPr id="312" name="Google Shape;312;p49"/>
          <p:cNvSpPr txBox="1"/>
          <p:nvPr>
            <p:ph type="title"/>
          </p:nvPr>
        </p:nvSpPr>
        <p:spPr>
          <a:xfrm>
            <a:off x="786150" y="51687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Mentors</a:t>
            </a:r>
            <a:endParaRPr>
              <a:solidFill>
                <a:srgbClr val="CC0000"/>
              </a:solidFill>
            </a:endParaRPr>
          </a:p>
        </p:txBody>
      </p:sp>
      <p:grpSp>
        <p:nvGrpSpPr>
          <p:cNvPr id="313" name="Google Shape;313;p49"/>
          <p:cNvGrpSpPr/>
          <p:nvPr/>
        </p:nvGrpSpPr>
        <p:grpSpPr>
          <a:xfrm>
            <a:off x="3461652" y="410827"/>
            <a:ext cx="3027498" cy="793498"/>
            <a:chOff x="3644952" y="1400027"/>
            <a:chExt cx="3027498" cy="793498"/>
          </a:xfrm>
        </p:grpSpPr>
        <p:pic>
          <p:nvPicPr>
            <p:cNvPr id="314" name="Google Shape;314;p49"/>
            <p:cNvPicPr preferRelativeResize="0"/>
            <p:nvPr/>
          </p:nvPicPr>
          <p:blipFill>
            <a:blip r:embed="rId9">
              <a:alphaModFix/>
            </a:blip>
            <a:stretch>
              <a:fillRect/>
            </a:stretch>
          </p:blipFill>
          <p:spPr>
            <a:xfrm>
              <a:off x="3644952" y="1400027"/>
              <a:ext cx="723489" cy="717300"/>
            </a:xfrm>
            <a:prstGeom prst="rect">
              <a:avLst/>
            </a:prstGeom>
            <a:noFill/>
            <a:ln>
              <a:noFill/>
            </a:ln>
          </p:spPr>
        </p:pic>
        <p:sp>
          <p:nvSpPr>
            <p:cNvPr id="315" name="Google Shape;315;p49"/>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sp>
        <p:nvSpPr>
          <p:cNvPr id="316" name="Google Shape;316;p49"/>
          <p:cNvSpPr/>
          <p:nvPr/>
        </p:nvSpPr>
        <p:spPr>
          <a:xfrm>
            <a:off x="6109050" y="1730575"/>
            <a:ext cx="17559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94"/>
          <p:cNvSpPr txBox="1"/>
          <p:nvPr>
            <p:ph idx="1" type="body"/>
          </p:nvPr>
        </p:nvSpPr>
        <p:spPr>
          <a:xfrm>
            <a:off x="805500" y="2558245"/>
            <a:ext cx="7533000" cy="17415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3400">
                <a:latin typeface="Roboto Slab"/>
                <a:ea typeface="Roboto Slab"/>
                <a:cs typeface="Roboto Slab"/>
                <a:sym typeface="Roboto Slab"/>
              </a:rPr>
              <a:t>Dimensions </a:t>
            </a:r>
            <a:r>
              <a:rPr b="1" lang="en" sz="3400">
                <a:latin typeface="Roboto Slab"/>
                <a:ea typeface="Roboto Slab"/>
                <a:cs typeface="Roboto Slab"/>
                <a:sym typeface="Roboto Slab"/>
              </a:rPr>
              <a:t>must match </a:t>
            </a:r>
            <a:r>
              <a:rPr lang="en" sz="3400">
                <a:latin typeface="Roboto Slab"/>
                <a:ea typeface="Roboto Slab"/>
                <a:cs typeface="Roboto Slab"/>
                <a:sym typeface="Roboto Slab"/>
              </a:rPr>
              <a:t>for Linear Transformation operations to work</a:t>
            </a:r>
            <a:r>
              <a:rPr b="1" lang="en" sz="3400">
                <a:latin typeface="Roboto Slab"/>
                <a:ea typeface="Roboto Slab"/>
                <a:cs typeface="Roboto Slab"/>
                <a:sym typeface="Roboto Slab"/>
              </a:rPr>
              <a:t>.</a:t>
            </a:r>
            <a:endParaRPr b="1" sz="3400">
              <a:latin typeface="Roboto Slab"/>
              <a:ea typeface="Roboto Slab"/>
              <a:cs typeface="Roboto Slab"/>
              <a:sym typeface="Roboto Slab"/>
            </a:endParaRPr>
          </a:p>
        </p:txBody>
      </p:sp>
      <p:sp>
        <p:nvSpPr>
          <p:cNvPr id="732" name="Google Shape;732;p9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9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Eigenvalues and Eigenvectors </a:t>
            </a:r>
            <a:endParaRPr/>
          </a:p>
        </p:txBody>
      </p:sp>
      <p:sp>
        <p:nvSpPr>
          <p:cNvPr id="738" name="Google Shape;738;p95"/>
          <p:cNvSpPr txBox="1"/>
          <p:nvPr>
            <p:ph idx="1" type="body"/>
          </p:nvPr>
        </p:nvSpPr>
        <p:spPr>
          <a:xfrm>
            <a:off x="786150" y="2080475"/>
            <a:ext cx="7923300" cy="4595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Linear transformation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lnSpc>
                <a:spcPct val="150000"/>
              </a:lnSpc>
              <a:spcBef>
                <a:spcPts val="600"/>
              </a:spcBef>
              <a:spcAft>
                <a:spcPts val="0"/>
              </a:spcAft>
              <a:buNone/>
            </a:pPr>
            <a:r>
              <a:rPr lang="en" sz="2000"/>
              <a:t>Special case where										                                                            </a:t>
            </a:r>
            <a:endParaRPr sz="2000"/>
          </a:p>
          <a:p>
            <a:pPr indent="457200" lvl="0" marL="5486400" rtl="0" algn="l">
              <a:lnSpc>
                <a:spcPct val="150000"/>
              </a:lnSpc>
              <a:spcBef>
                <a:spcPts val="600"/>
              </a:spcBef>
              <a:spcAft>
                <a:spcPts val="0"/>
              </a:spcAft>
              <a:buNone/>
            </a:pPr>
            <a:r>
              <a:rPr lang="en" sz="2000"/>
              <a:t>= eigenvalue </a:t>
            </a:r>
            <a:endParaRPr sz="2000"/>
          </a:p>
          <a:p>
            <a:pPr indent="0" lvl="0" marL="5943600" rtl="0" algn="l">
              <a:lnSpc>
                <a:spcPct val="150000"/>
              </a:lnSpc>
              <a:spcBef>
                <a:spcPts val="600"/>
              </a:spcBef>
              <a:spcAft>
                <a:spcPts val="0"/>
              </a:spcAft>
              <a:buNone/>
            </a:pPr>
            <a:r>
              <a:rPr lang="en" sz="2000"/>
              <a:t>= eigenvector</a:t>
            </a:r>
            <a:r>
              <a:rPr lang="en" sz="2000"/>
              <a:t> </a:t>
            </a:r>
            <a:endParaRPr sz="2000"/>
          </a:p>
        </p:txBody>
      </p:sp>
      <p:sp>
        <p:nvSpPr>
          <p:cNvPr id="739" name="Google Shape;739;p95"/>
          <p:cNvSpPr txBox="1"/>
          <p:nvPr>
            <p:ph idx="12" type="sldNum"/>
          </p:nvPr>
        </p:nvSpPr>
        <p:spPr>
          <a:xfrm>
            <a:off x="8404384" y="62569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0" name="Google Shape;740;p95"/>
          <p:cNvPicPr preferRelativeResize="0"/>
          <p:nvPr/>
        </p:nvPicPr>
        <p:blipFill>
          <a:blip r:embed="rId3">
            <a:alphaModFix/>
          </a:blip>
          <a:stretch>
            <a:fillRect/>
          </a:stretch>
        </p:blipFill>
        <p:spPr>
          <a:xfrm>
            <a:off x="864825" y="2614225"/>
            <a:ext cx="1027407" cy="339150"/>
          </a:xfrm>
          <a:prstGeom prst="rect">
            <a:avLst/>
          </a:prstGeom>
          <a:noFill/>
          <a:ln>
            <a:noFill/>
          </a:ln>
        </p:spPr>
      </p:pic>
      <p:pic>
        <p:nvPicPr>
          <p:cNvPr id="741" name="Google Shape;741;p95"/>
          <p:cNvPicPr preferRelativeResize="0"/>
          <p:nvPr/>
        </p:nvPicPr>
        <p:blipFill>
          <a:blip r:embed="rId4">
            <a:alphaModFix/>
          </a:blip>
          <a:stretch>
            <a:fillRect/>
          </a:stretch>
        </p:blipFill>
        <p:spPr>
          <a:xfrm>
            <a:off x="864825" y="3378324"/>
            <a:ext cx="2390485" cy="759225"/>
          </a:xfrm>
          <a:prstGeom prst="rect">
            <a:avLst/>
          </a:prstGeom>
          <a:noFill/>
          <a:ln>
            <a:noFill/>
          </a:ln>
        </p:spPr>
      </p:pic>
      <p:pic>
        <p:nvPicPr>
          <p:cNvPr id="742" name="Google Shape;742;p95"/>
          <p:cNvPicPr preferRelativeResize="0"/>
          <p:nvPr/>
        </p:nvPicPr>
        <p:blipFill>
          <a:blip r:embed="rId5">
            <a:alphaModFix/>
          </a:blip>
          <a:stretch>
            <a:fillRect/>
          </a:stretch>
        </p:blipFill>
        <p:spPr>
          <a:xfrm>
            <a:off x="3088347" y="4574675"/>
            <a:ext cx="1248075" cy="252278"/>
          </a:xfrm>
          <a:prstGeom prst="rect">
            <a:avLst/>
          </a:prstGeom>
          <a:noFill/>
          <a:ln>
            <a:noFill/>
          </a:ln>
        </p:spPr>
      </p:pic>
      <p:pic>
        <p:nvPicPr>
          <p:cNvPr id="743" name="Google Shape;743;p95"/>
          <p:cNvPicPr preferRelativeResize="0"/>
          <p:nvPr/>
        </p:nvPicPr>
        <p:blipFill rotWithShape="1">
          <a:blip r:embed="rId5">
            <a:alphaModFix/>
          </a:blip>
          <a:srcRect b="0" l="83943" r="0" t="0"/>
          <a:stretch/>
        </p:blipFill>
        <p:spPr>
          <a:xfrm>
            <a:off x="6487100" y="5514025"/>
            <a:ext cx="269400" cy="339150"/>
          </a:xfrm>
          <a:prstGeom prst="rect">
            <a:avLst/>
          </a:prstGeom>
          <a:noFill/>
          <a:ln>
            <a:noFill/>
          </a:ln>
        </p:spPr>
      </p:pic>
      <p:pic>
        <p:nvPicPr>
          <p:cNvPr id="744" name="Google Shape;744;p95"/>
          <p:cNvPicPr preferRelativeResize="0"/>
          <p:nvPr/>
        </p:nvPicPr>
        <p:blipFill rotWithShape="1">
          <a:blip r:embed="rId5">
            <a:alphaModFix/>
          </a:blip>
          <a:srcRect b="0" l="67781" r="16163" t="0"/>
          <a:stretch/>
        </p:blipFill>
        <p:spPr>
          <a:xfrm>
            <a:off x="6427525" y="4993075"/>
            <a:ext cx="269400" cy="339150"/>
          </a:xfrm>
          <a:prstGeom prst="rect">
            <a:avLst/>
          </a:prstGeom>
          <a:noFill/>
          <a:ln>
            <a:noFill/>
          </a:ln>
        </p:spPr>
      </p:pic>
      <p:pic>
        <p:nvPicPr>
          <p:cNvPr id="745" name="Google Shape;745;p95"/>
          <p:cNvPicPr preferRelativeResize="0"/>
          <p:nvPr/>
        </p:nvPicPr>
        <p:blipFill>
          <a:blip r:embed="rId6">
            <a:alphaModFix/>
          </a:blip>
          <a:stretch>
            <a:fillRect/>
          </a:stretch>
        </p:blipFill>
        <p:spPr>
          <a:xfrm>
            <a:off x="864825" y="5086875"/>
            <a:ext cx="2876565" cy="618975"/>
          </a:xfrm>
          <a:prstGeom prst="rect">
            <a:avLst/>
          </a:prstGeom>
          <a:noFill/>
          <a:ln>
            <a:noFill/>
          </a:ln>
        </p:spPr>
      </p:pic>
      <p:sp>
        <p:nvSpPr>
          <p:cNvPr id="746" name="Google Shape;746;p95"/>
          <p:cNvSpPr txBox="1"/>
          <p:nvPr/>
        </p:nvSpPr>
        <p:spPr>
          <a:xfrm>
            <a:off x="786150" y="1367950"/>
            <a:ext cx="70149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Important Concept Used in Algorithms such as PCA</a:t>
            </a:r>
            <a:endParaRPr sz="2000">
              <a:latin typeface="Roboto Slab"/>
              <a:ea typeface="Roboto Slab"/>
              <a:cs typeface="Roboto Slab"/>
              <a:sym typeface="Roboto Slab"/>
            </a:endParaRPr>
          </a:p>
        </p:txBody>
      </p:sp>
      <p:pic>
        <p:nvPicPr>
          <p:cNvPr id="747" name="Google Shape;747;p95"/>
          <p:cNvPicPr preferRelativeResize="0"/>
          <p:nvPr/>
        </p:nvPicPr>
        <p:blipFill>
          <a:blip r:embed="rId7">
            <a:alphaModFix/>
          </a:blip>
          <a:stretch>
            <a:fillRect/>
          </a:stretch>
        </p:blipFill>
        <p:spPr>
          <a:xfrm>
            <a:off x="5156950" y="1871413"/>
            <a:ext cx="3247425" cy="2597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9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and Vectors in Python</a:t>
            </a:r>
            <a:endParaRPr/>
          </a:p>
        </p:txBody>
      </p:sp>
      <p:sp>
        <p:nvSpPr>
          <p:cNvPr id="753" name="Google Shape;753;p9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4" name="Google Shape;754;p96"/>
          <p:cNvPicPr preferRelativeResize="0"/>
          <p:nvPr/>
        </p:nvPicPr>
        <p:blipFill>
          <a:blip r:embed="rId3">
            <a:alphaModFix/>
          </a:blip>
          <a:stretch>
            <a:fillRect/>
          </a:stretch>
        </p:blipFill>
        <p:spPr>
          <a:xfrm>
            <a:off x="879775" y="1886075"/>
            <a:ext cx="2622876" cy="1038225"/>
          </a:xfrm>
          <a:prstGeom prst="rect">
            <a:avLst/>
          </a:prstGeom>
          <a:noFill/>
          <a:ln>
            <a:noFill/>
          </a:ln>
        </p:spPr>
      </p:pic>
      <p:sp>
        <p:nvSpPr>
          <p:cNvPr id="755" name="Google Shape;755;p96"/>
          <p:cNvSpPr txBox="1"/>
          <p:nvPr/>
        </p:nvSpPr>
        <p:spPr>
          <a:xfrm>
            <a:off x="786150" y="3269675"/>
            <a:ext cx="75717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Optimized and well-maintained scientific computing package for Python (Open Source!)</a:t>
            </a:r>
            <a:endParaRPr sz="2000">
              <a:latin typeface="Roboto Slab"/>
              <a:ea typeface="Roboto Slab"/>
              <a:cs typeface="Roboto Slab"/>
              <a:sym typeface="Roboto Slab"/>
            </a:endParaRPr>
          </a:p>
        </p:txBody>
      </p:sp>
      <p:sp>
        <p:nvSpPr>
          <p:cNvPr id="756" name="Google Shape;756;p96"/>
          <p:cNvSpPr txBox="1"/>
          <p:nvPr/>
        </p:nvSpPr>
        <p:spPr>
          <a:xfrm>
            <a:off x="1016550" y="4364200"/>
            <a:ext cx="7110900" cy="936900"/>
          </a:xfrm>
          <a:prstGeom prst="rect">
            <a:avLst/>
          </a:prstGeom>
          <a:solidFill>
            <a:srgbClr val="F3F3F3"/>
          </a:solidFill>
          <a:ln>
            <a:noFill/>
          </a:ln>
        </p:spPr>
        <p:txBody>
          <a:bodyPr anchorCtr="0" anchor="t" bIns="91425" lIns="548625" spcFirstLastPara="1" rIns="91425" wrap="square" tIns="274300">
            <a:noAutofit/>
          </a:bodyPr>
          <a:lstStyle/>
          <a:p>
            <a:pPr indent="0" lvl="0" marL="0" rtl="0" algn="l">
              <a:spcBef>
                <a:spcPts val="0"/>
              </a:spcBef>
              <a:spcAft>
                <a:spcPts val="0"/>
              </a:spcAft>
              <a:buNone/>
            </a:pPr>
            <a:r>
              <a:rPr lang="en" sz="2400">
                <a:latin typeface="Inconsolata"/>
                <a:ea typeface="Inconsolata"/>
                <a:cs typeface="Inconsolata"/>
                <a:sym typeface="Inconsolata"/>
              </a:rPr>
              <a:t>import numpy as np</a:t>
            </a:r>
            <a:endParaRPr sz="2400">
              <a:latin typeface="Inconsolata"/>
              <a:ea typeface="Inconsolata"/>
              <a:cs typeface="Inconsolata"/>
              <a:sym typeface="Inconsolata"/>
            </a:endParaRPr>
          </a:p>
          <a:p>
            <a:pPr indent="0" lvl="0" marL="0" rtl="0" algn="l">
              <a:spcBef>
                <a:spcPts val="0"/>
              </a:spcBef>
              <a:spcAft>
                <a:spcPts val="0"/>
              </a:spcAft>
              <a:buNone/>
            </a:pPr>
            <a:r>
              <a:t/>
            </a:r>
            <a:endParaRPr sz="2400">
              <a:latin typeface="Inconsolata"/>
              <a:ea typeface="Inconsolata"/>
              <a:cs typeface="Inconsolata"/>
              <a:sym typeface="Inconsolata"/>
            </a:endParaRPr>
          </a:p>
          <a:p>
            <a:pPr indent="0" lvl="0" marL="0" rtl="0" algn="l">
              <a:spcBef>
                <a:spcPts val="0"/>
              </a:spcBef>
              <a:spcAft>
                <a:spcPts val="0"/>
              </a:spcAft>
              <a:buNone/>
            </a:pPr>
            <a:r>
              <a:t/>
            </a:r>
            <a:endParaRPr sz="2400">
              <a:latin typeface="Inconsolata"/>
              <a:ea typeface="Inconsolata"/>
              <a:cs typeface="Inconsolata"/>
              <a:sym typeface="Inconsolat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9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numpy commands</a:t>
            </a:r>
            <a:endParaRPr/>
          </a:p>
        </p:txBody>
      </p:sp>
      <p:sp>
        <p:nvSpPr>
          <p:cNvPr id="762" name="Google Shape;762;p9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m = np.array([[1, 2, 3],</a:t>
            </a:r>
            <a:endParaRPr sz="24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			     [4, 5,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[7, 8, 9]])</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print(np.transpose(m)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[[1, 4, 7],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[2, 5, 8],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[3, 6, 9]]</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print(m + 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[[2, 4,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[8, 10, 12],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	  [14, 16, 18]]</a:t>
            </a:r>
            <a:endParaRPr sz="2400">
              <a:solidFill>
                <a:schemeClr val="dk1"/>
              </a:solidFill>
              <a:latin typeface="Inconsolata"/>
              <a:ea typeface="Inconsolata"/>
              <a:cs typeface="Inconsolata"/>
              <a:sym typeface="Inconsolata"/>
            </a:endParaRPr>
          </a:p>
        </p:txBody>
      </p:sp>
      <p:sp>
        <p:nvSpPr>
          <p:cNvPr id="763" name="Google Shape;763;p9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4" name="Google Shape;764;p97"/>
          <p:cNvSpPr txBox="1"/>
          <p:nvPr/>
        </p:nvSpPr>
        <p:spPr>
          <a:xfrm>
            <a:off x="5105600" y="3160800"/>
            <a:ext cx="3847500" cy="3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print(2 * 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[[2, 4,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[8, 10, 12],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[14, 16, 18]]</a:t>
            </a:r>
            <a:endParaRPr sz="2400">
              <a:solidFill>
                <a:schemeClr val="dk1"/>
              </a:solidFill>
              <a:latin typeface="Inconsolata"/>
              <a:ea typeface="Inconsolata"/>
              <a:cs typeface="Inconsolata"/>
              <a:sym typeface="Inconsolat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9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numpy commands (cont’d)</a:t>
            </a:r>
            <a:endParaRPr/>
          </a:p>
        </p:txBody>
      </p:sp>
      <p:sp>
        <p:nvSpPr>
          <p:cNvPr id="770" name="Google Shape;770;p9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1" name="Google Shape;771;p9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print(np.sum(m))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45 #sum of all items in the array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print(np.min(m))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1 #minimum item of the array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print(np.max(m))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9 #max item of the array</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print(m.shape)</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(3, 3)</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9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Array shapes </a:t>
            </a:r>
            <a:endParaRPr/>
          </a:p>
        </p:txBody>
      </p:sp>
      <p:sp>
        <p:nvSpPr>
          <p:cNvPr id="777" name="Google Shape;777;p9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8" name="Google Shape;778;p99"/>
          <p:cNvPicPr preferRelativeResize="0"/>
          <p:nvPr/>
        </p:nvPicPr>
        <p:blipFill>
          <a:blip r:embed="rId3">
            <a:alphaModFix/>
          </a:blip>
          <a:stretch>
            <a:fillRect/>
          </a:stretch>
        </p:blipFill>
        <p:spPr>
          <a:xfrm>
            <a:off x="1020388" y="1798125"/>
            <a:ext cx="7103225" cy="3970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0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Explore on your own!</a:t>
            </a:r>
            <a:endParaRPr/>
          </a:p>
        </p:txBody>
      </p:sp>
      <p:sp>
        <p:nvSpPr>
          <p:cNvPr id="784" name="Google Shape;784;p100"/>
          <p:cNvSpPr txBox="1"/>
          <p:nvPr>
            <p:ph idx="1" type="body"/>
          </p:nvPr>
        </p:nvSpPr>
        <p:spPr>
          <a:xfrm>
            <a:off x="786150" y="1682275"/>
            <a:ext cx="5239200" cy="3449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latin typeface="Roboto Slab"/>
                <a:ea typeface="Roboto Slab"/>
                <a:cs typeface="Roboto Slab"/>
                <a:sym typeface="Roboto Slab"/>
              </a:rPr>
              <a:t>Practice makes perfect, and everyone forgets commands!</a:t>
            </a:r>
            <a:endParaRPr sz="2400">
              <a:latin typeface="Roboto Slab"/>
              <a:ea typeface="Roboto Slab"/>
              <a:cs typeface="Roboto Slab"/>
              <a:sym typeface="Roboto Slab"/>
            </a:endParaRPr>
          </a:p>
          <a:p>
            <a:pPr indent="0" lvl="0" marL="0" rtl="0" algn="l">
              <a:spcBef>
                <a:spcPts val="600"/>
              </a:spcBef>
              <a:spcAft>
                <a:spcPts val="0"/>
              </a:spcAft>
              <a:buNone/>
            </a:pPr>
            <a:r>
              <a:t/>
            </a:r>
            <a:endParaRPr sz="2400">
              <a:latin typeface="Roboto Slab"/>
              <a:ea typeface="Roboto Slab"/>
              <a:cs typeface="Roboto Slab"/>
              <a:sym typeface="Roboto Slab"/>
            </a:endParaRPr>
          </a:p>
          <a:p>
            <a:pPr indent="0" lvl="0" marL="0" rtl="0" algn="l">
              <a:spcBef>
                <a:spcPts val="600"/>
              </a:spcBef>
              <a:spcAft>
                <a:spcPts val="0"/>
              </a:spcAft>
              <a:buNone/>
            </a:pPr>
            <a:r>
              <a:rPr lang="en" sz="2400" u="sng">
                <a:solidFill>
                  <a:srgbClr val="3C78D8"/>
                </a:solidFill>
                <a:latin typeface="Roboto Slab"/>
                <a:ea typeface="Roboto Slab"/>
                <a:cs typeface="Roboto Slab"/>
                <a:sym typeface="Roboto Slab"/>
                <a:hlinkClick r:id="rId3"/>
              </a:rPr>
              <a:t>Numpy Reference Docs</a:t>
            </a:r>
            <a:endParaRPr sz="2400">
              <a:solidFill>
                <a:srgbClr val="3C78D8"/>
              </a:solidFill>
              <a:latin typeface="Roboto Slab"/>
              <a:ea typeface="Roboto Slab"/>
              <a:cs typeface="Roboto Slab"/>
              <a:sym typeface="Roboto Slab"/>
            </a:endParaRPr>
          </a:p>
        </p:txBody>
      </p:sp>
      <p:sp>
        <p:nvSpPr>
          <p:cNvPr id="785" name="Google Shape;785;p10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1"/>
          <p:cNvSpPr txBox="1"/>
          <p:nvPr>
            <p:ph idx="4294967295" type="ctrTitle"/>
          </p:nvPr>
        </p:nvSpPr>
        <p:spPr>
          <a:xfrm>
            <a:off x="1277250" y="1235825"/>
            <a:ext cx="5262300" cy="21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Homework</a:t>
            </a:r>
            <a:br>
              <a:rPr b="1" lang="en" sz="6000">
                <a:solidFill>
                  <a:srgbClr val="CC0000"/>
                </a:solidFill>
              </a:rPr>
            </a:br>
            <a:r>
              <a:rPr b="1" lang="en" sz="6000">
                <a:solidFill>
                  <a:srgbClr val="CC0000"/>
                </a:solidFill>
              </a:rPr>
              <a:t>Assignment</a:t>
            </a:r>
            <a:endParaRPr b="1" sz="6000">
              <a:solidFill>
                <a:srgbClr val="CC0000"/>
              </a:solidFill>
            </a:endParaRPr>
          </a:p>
        </p:txBody>
      </p:sp>
      <p:sp>
        <p:nvSpPr>
          <p:cNvPr id="791" name="Google Shape;791;p10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2" name="Google Shape;792;p101"/>
          <p:cNvSpPr txBox="1"/>
          <p:nvPr>
            <p:ph idx="4294967295" type="body"/>
          </p:nvPr>
        </p:nvSpPr>
        <p:spPr>
          <a:xfrm>
            <a:off x="318400" y="3612400"/>
            <a:ext cx="8560500" cy="18006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1" lang="en" sz="2000">
                <a:solidFill>
                  <a:schemeClr val="dk1"/>
                </a:solidFill>
                <a:latin typeface="Roboto Slab"/>
                <a:ea typeface="Roboto Slab"/>
                <a:cs typeface="Roboto Slab"/>
                <a:sym typeface="Roboto Slab"/>
              </a:rPr>
              <a:t>Series of math equations to implement using only numpy</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rPr b="1" lang="en" sz="2000">
                <a:solidFill>
                  <a:srgbClr val="1155CC"/>
                </a:solidFill>
                <a:latin typeface="Roboto Slab"/>
                <a:ea typeface="Roboto Slab"/>
                <a:cs typeface="Roboto Slab"/>
                <a:sym typeface="Roboto Slab"/>
              </a:rPr>
              <a:t>Assignment1-Numpy.ipynb</a:t>
            </a:r>
            <a:endParaRPr b="1" sz="2000">
              <a:solidFill>
                <a:srgbClr val="1155CC"/>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02"/>
          <p:cNvSpPr txBox="1"/>
          <p:nvPr>
            <p:ph idx="4294967295" type="ctrTitle"/>
          </p:nvPr>
        </p:nvSpPr>
        <p:spPr>
          <a:xfrm>
            <a:off x="1180675" y="1628073"/>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Thanks!</a:t>
            </a:r>
            <a:endParaRPr b="1" sz="6000">
              <a:solidFill>
                <a:srgbClr val="CC0000"/>
              </a:solidFill>
            </a:endParaRPr>
          </a:p>
        </p:txBody>
      </p:sp>
      <p:sp>
        <p:nvSpPr>
          <p:cNvPr id="798" name="Google Shape;798;p102"/>
          <p:cNvSpPr txBox="1"/>
          <p:nvPr>
            <p:ph idx="4294967295" type="subTitle"/>
          </p:nvPr>
        </p:nvSpPr>
        <p:spPr>
          <a:xfrm>
            <a:off x="1180675" y="3078675"/>
            <a:ext cx="6593700" cy="104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p:txBody>
      </p:sp>
      <p:sp>
        <p:nvSpPr>
          <p:cNvPr id="799" name="Google Shape;799;p10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00" name="Google Shape;800;p102"/>
          <p:cNvGrpSpPr/>
          <p:nvPr/>
        </p:nvGrpSpPr>
        <p:grpSpPr>
          <a:xfrm>
            <a:off x="3162652" y="4125077"/>
            <a:ext cx="3027498" cy="793498"/>
            <a:chOff x="3644952" y="1400027"/>
            <a:chExt cx="3027498" cy="793498"/>
          </a:xfrm>
        </p:grpSpPr>
        <p:pic>
          <p:nvPicPr>
            <p:cNvPr id="801" name="Google Shape;801;p102"/>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802" name="Google Shape;802;p102"/>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803" name="Google Shape;803;p102"/>
          <p:cNvPicPr preferRelativeResize="0"/>
          <p:nvPr/>
        </p:nvPicPr>
        <p:blipFill rotWithShape="1">
          <a:blip r:embed="rId4">
            <a:alphaModFix/>
          </a:blip>
          <a:srcRect b="27728" l="0" r="0" t="40212"/>
          <a:stretch/>
        </p:blipFill>
        <p:spPr>
          <a:xfrm>
            <a:off x="1255000" y="4493075"/>
            <a:ext cx="1327200" cy="425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grpSp>
        <p:nvGrpSpPr>
          <p:cNvPr id="321" name="Google Shape;321;p50"/>
          <p:cNvGrpSpPr/>
          <p:nvPr/>
        </p:nvGrpSpPr>
        <p:grpSpPr>
          <a:xfrm>
            <a:off x="3624113" y="1679375"/>
            <a:ext cx="1199367" cy="2056568"/>
            <a:chOff x="2338113" y="1534500"/>
            <a:chExt cx="1199367" cy="2056568"/>
          </a:xfrm>
        </p:grpSpPr>
        <p:sp>
          <p:nvSpPr>
            <p:cNvPr id="322" name="Google Shape;322;p50"/>
            <p:cNvSpPr txBox="1"/>
            <p:nvPr/>
          </p:nvSpPr>
          <p:spPr>
            <a:xfrm>
              <a:off x="2424651" y="2331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Ying</a:t>
              </a:r>
              <a:endParaRPr b="1" sz="1800">
                <a:solidFill>
                  <a:srgbClr val="263238"/>
                </a:solidFill>
                <a:latin typeface="Source Sans Pro"/>
                <a:ea typeface="Source Sans Pro"/>
                <a:cs typeface="Source Sans Pro"/>
                <a:sym typeface="Source Sans Pro"/>
              </a:endParaRPr>
            </a:p>
          </p:txBody>
        </p:sp>
        <p:pic>
          <p:nvPicPr>
            <p:cNvPr id="323" name="Google Shape;323;p50"/>
            <p:cNvPicPr preferRelativeResize="0"/>
            <p:nvPr/>
          </p:nvPicPr>
          <p:blipFill rotWithShape="1">
            <a:blip r:embed="rId3">
              <a:alphaModFix/>
            </a:blip>
            <a:srcRect b="0" l="16580" r="16587" t="0"/>
            <a:stretch/>
          </p:blipFill>
          <p:spPr>
            <a:xfrm>
              <a:off x="2338113" y="1534500"/>
              <a:ext cx="1199367" cy="1199364"/>
            </a:xfrm>
            <a:prstGeom prst="rect">
              <a:avLst/>
            </a:prstGeom>
            <a:noFill/>
            <a:ln>
              <a:noFill/>
            </a:ln>
          </p:spPr>
        </p:pic>
      </p:grpSp>
      <p:sp>
        <p:nvSpPr>
          <p:cNvPr id="324" name="Google Shape;324;p50"/>
          <p:cNvSpPr txBox="1"/>
          <p:nvPr>
            <p:ph idx="4294967295" type="title"/>
          </p:nvPr>
        </p:nvSpPr>
        <p:spPr>
          <a:xfrm>
            <a:off x="589075" y="38102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Assistant Lecturers (ALs)</a:t>
            </a:r>
            <a:endParaRPr>
              <a:solidFill>
                <a:srgbClr val="CC0000"/>
              </a:solidFill>
            </a:endParaRPr>
          </a:p>
        </p:txBody>
      </p:sp>
      <p:sp>
        <p:nvSpPr>
          <p:cNvPr id="325" name="Google Shape;325;p5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26" name="Google Shape;326;p50"/>
          <p:cNvGrpSpPr/>
          <p:nvPr/>
        </p:nvGrpSpPr>
        <p:grpSpPr>
          <a:xfrm>
            <a:off x="1234013" y="4090075"/>
            <a:ext cx="1199365" cy="2056568"/>
            <a:chOff x="4719363" y="1534500"/>
            <a:chExt cx="1199365" cy="2056568"/>
          </a:xfrm>
        </p:grpSpPr>
        <p:sp>
          <p:nvSpPr>
            <p:cNvPr id="327" name="Google Shape;327;p50"/>
            <p:cNvSpPr txBox="1"/>
            <p:nvPr/>
          </p:nvSpPr>
          <p:spPr>
            <a:xfrm>
              <a:off x="4805901" y="2331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Ranley</a:t>
              </a:r>
              <a:endParaRPr b="1" sz="1800">
                <a:solidFill>
                  <a:srgbClr val="263238"/>
                </a:solidFill>
                <a:latin typeface="Source Sans Pro"/>
                <a:ea typeface="Source Sans Pro"/>
                <a:cs typeface="Source Sans Pro"/>
                <a:sym typeface="Source Sans Pro"/>
              </a:endParaRPr>
            </a:p>
          </p:txBody>
        </p:sp>
        <p:pic>
          <p:nvPicPr>
            <p:cNvPr id="328" name="Google Shape;328;p50"/>
            <p:cNvPicPr preferRelativeResize="0"/>
            <p:nvPr/>
          </p:nvPicPr>
          <p:blipFill rotWithShape="1">
            <a:blip r:embed="rId4">
              <a:alphaModFix/>
            </a:blip>
            <a:srcRect b="0" l="21875" r="21875" t="0"/>
            <a:stretch/>
          </p:blipFill>
          <p:spPr>
            <a:xfrm>
              <a:off x="4719363" y="1534500"/>
              <a:ext cx="1199365" cy="1199367"/>
            </a:xfrm>
            <a:prstGeom prst="rect">
              <a:avLst/>
            </a:prstGeom>
            <a:noFill/>
            <a:ln>
              <a:noFill/>
            </a:ln>
          </p:spPr>
        </p:pic>
      </p:grpSp>
      <p:grpSp>
        <p:nvGrpSpPr>
          <p:cNvPr id="329" name="Google Shape;329;p50"/>
          <p:cNvGrpSpPr/>
          <p:nvPr/>
        </p:nvGrpSpPr>
        <p:grpSpPr>
          <a:xfrm>
            <a:off x="1234025" y="1674650"/>
            <a:ext cx="1199350" cy="2272518"/>
            <a:chOff x="1234025" y="3715400"/>
            <a:chExt cx="1199350" cy="2272518"/>
          </a:xfrm>
        </p:grpSpPr>
        <p:sp>
          <p:nvSpPr>
            <p:cNvPr id="330" name="Google Shape;330;p50"/>
            <p:cNvSpPr txBox="1"/>
            <p:nvPr/>
          </p:nvSpPr>
          <p:spPr>
            <a:xfrm>
              <a:off x="1320551" y="472821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Hiroshi</a:t>
              </a:r>
              <a:endParaRPr b="1" sz="1800">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rPr b="1" lang="en" sz="1800">
                  <a:solidFill>
                    <a:srgbClr val="263238"/>
                  </a:solidFill>
                  <a:latin typeface="Source Sans Pro"/>
                  <a:ea typeface="Source Sans Pro"/>
                  <a:cs typeface="Source Sans Pro"/>
                  <a:sym typeface="Source Sans Pro"/>
                </a:rPr>
                <a:t>Head TA</a:t>
              </a:r>
              <a:endParaRPr b="1" sz="1800">
                <a:solidFill>
                  <a:srgbClr val="263238"/>
                </a:solidFill>
                <a:latin typeface="Source Sans Pro"/>
                <a:ea typeface="Source Sans Pro"/>
                <a:cs typeface="Source Sans Pro"/>
                <a:sym typeface="Source Sans Pro"/>
              </a:endParaRPr>
            </a:p>
          </p:txBody>
        </p:sp>
        <p:pic>
          <p:nvPicPr>
            <p:cNvPr id="331" name="Google Shape;331;p50"/>
            <p:cNvPicPr preferRelativeResize="0"/>
            <p:nvPr/>
          </p:nvPicPr>
          <p:blipFill rotWithShape="1">
            <a:blip r:embed="rId5">
              <a:alphaModFix/>
            </a:blip>
            <a:srcRect b="0" l="0" r="0" t="24998"/>
            <a:stretch/>
          </p:blipFill>
          <p:spPr>
            <a:xfrm>
              <a:off x="1234025" y="3715400"/>
              <a:ext cx="1199350" cy="1199376"/>
            </a:xfrm>
            <a:prstGeom prst="rect">
              <a:avLst/>
            </a:prstGeom>
            <a:noFill/>
            <a:ln>
              <a:noFill/>
            </a:ln>
          </p:spPr>
        </p:pic>
      </p:grpSp>
      <p:grpSp>
        <p:nvGrpSpPr>
          <p:cNvPr id="332" name="Google Shape;332;p50"/>
          <p:cNvGrpSpPr/>
          <p:nvPr/>
        </p:nvGrpSpPr>
        <p:grpSpPr>
          <a:xfrm>
            <a:off x="3624100" y="4096400"/>
            <a:ext cx="1199365" cy="2043918"/>
            <a:chOff x="3624100" y="3715400"/>
            <a:chExt cx="1199365" cy="2043918"/>
          </a:xfrm>
        </p:grpSpPr>
        <p:sp>
          <p:nvSpPr>
            <p:cNvPr id="333" name="Google Shape;333;p50"/>
            <p:cNvSpPr txBox="1"/>
            <p:nvPr/>
          </p:nvSpPr>
          <p:spPr>
            <a:xfrm>
              <a:off x="3678851" y="449961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Steven</a:t>
              </a:r>
              <a:endParaRPr b="1" sz="1800">
                <a:solidFill>
                  <a:srgbClr val="263238"/>
                </a:solidFill>
                <a:latin typeface="Source Sans Pro"/>
                <a:ea typeface="Source Sans Pro"/>
                <a:cs typeface="Source Sans Pro"/>
                <a:sym typeface="Source Sans Pro"/>
              </a:endParaRPr>
            </a:p>
          </p:txBody>
        </p:sp>
        <p:pic>
          <p:nvPicPr>
            <p:cNvPr id="334" name="Google Shape;334;p50"/>
            <p:cNvPicPr preferRelativeResize="0"/>
            <p:nvPr/>
          </p:nvPicPr>
          <p:blipFill rotWithShape="1">
            <a:blip r:embed="rId6">
              <a:alphaModFix/>
            </a:blip>
            <a:srcRect b="0" l="0" r="0" t="0"/>
            <a:stretch/>
          </p:blipFill>
          <p:spPr>
            <a:xfrm>
              <a:off x="3624100" y="3715400"/>
              <a:ext cx="1199365" cy="1199365"/>
            </a:xfrm>
            <a:prstGeom prst="rect">
              <a:avLst/>
            </a:prstGeom>
            <a:noFill/>
            <a:ln>
              <a:noFill/>
            </a:ln>
          </p:spPr>
        </p:pic>
      </p:grpSp>
      <p:grpSp>
        <p:nvGrpSpPr>
          <p:cNvPr id="335" name="Google Shape;335;p50"/>
          <p:cNvGrpSpPr/>
          <p:nvPr/>
        </p:nvGrpSpPr>
        <p:grpSpPr>
          <a:xfrm>
            <a:off x="5950600" y="4096391"/>
            <a:ext cx="1199400" cy="2043927"/>
            <a:chOff x="5950600" y="3715391"/>
            <a:chExt cx="1199400" cy="2043927"/>
          </a:xfrm>
        </p:grpSpPr>
        <p:sp>
          <p:nvSpPr>
            <p:cNvPr id="336" name="Google Shape;336;p50"/>
            <p:cNvSpPr txBox="1"/>
            <p:nvPr/>
          </p:nvSpPr>
          <p:spPr>
            <a:xfrm>
              <a:off x="6037151" y="449961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Lucas</a:t>
              </a:r>
              <a:endParaRPr b="1" sz="1800">
                <a:solidFill>
                  <a:srgbClr val="263238"/>
                </a:solidFill>
                <a:latin typeface="Source Sans Pro"/>
                <a:ea typeface="Source Sans Pro"/>
                <a:cs typeface="Source Sans Pro"/>
                <a:sym typeface="Source Sans Pro"/>
              </a:endParaRPr>
            </a:p>
          </p:txBody>
        </p:sp>
        <p:pic>
          <p:nvPicPr>
            <p:cNvPr id="337" name="Google Shape;337;p50"/>
            <p:cNvPicPr preferRelativeResize="0"/>
            <p:nvPr/>
          </p:nvPicPr>
          <p:blipFill rotWithShape="1">
            <a:blip r:embed="rId7">
              <a:alphaModFix/>
            </a:blip>
            <a:srcRect b="23289" l="0" r="0" t="8028"/>
            <a:stretch/>
          </p:blipFill>
          <p:spPr>
            <a:xfrm>
              <a:off x="5950600" y="3715391"/>
              <a:ext cx="1199400" cy="1198800"/>
            </a:xfrm>
            <a:prstGeom prst="rect">
              <a:avLst/>
            </a:prstGeom>
            <a:noFill/>
            <a:ln>
              <a:noFill/>
            </a:ln>
          </p:spPr>
        </p:pic>
      </p:grpSp>
      <p:sp>
        <p:nvSpPr>
          <p:cNvPr id="338" name="Google Shape;338;p50"/>
          <p:cNvSpPr txBox="1"/>
          <p:nvPr/>
        </p:nvSpPr>
        <p:spPr>
          <a:xfrm>
            <a:off x="6014214" y="2476255"/>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Ocean</a:t>
            </a:r>
            <a:endParaRPr b="1" sz="1800">
              <a:solidFill>
                <a:srgbClr val="263238"/>
              </a:solidFill>
              <a:latin typeface="Source Sans Pro"/>
              <a:ea typeface="Source Sans Pro"/>
              <a:cs typeface="Source Sans Pro"/>
              <a:sym typeface="Source Sans Pro"/>
            </a:endParaRPr>
          </a:p>
        </p:txBody>
      </p:sp>
      <p:pic>
        <p:nvPicPr>
          <p:cNvPr id="339" name="Google Shape;339;p50"/>
          <p:cNvPicPr preferRelativeResize="0"/>
          <p:nvPr/>
        </p:nvPicPr>
        <p:blipFill rotWithShape="1">
          <a:blip r:embed="rId8">
            <a:alphaModFix/>
          </a:blip>
          <a:srcRect b="0" l="0" r="0" t="0"/>
          <a:stretch/>
        </p:blipFill>
        <p:spPr>
          <a:xfrm>
            <a:off x="5927700" y="1674650"/>
            <a:ext cx="1199400" cy="123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1"/>
          <p:cNvSpPr txBox="1"/>
          <p:nvPr/>
        </p:nvSpPr>
        <p:spPr>
          <a:xfrm>
            <a:off x="4180539" y="2656380"/>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Ying</a:t>
            </a:r>
            <a:endParaRPr b="1" sz="1800">
              <a:solidFill>
                <a:srgbClr val="263238"/>
              </a:solidFill>
              <a:latin typeface="Source Sans Pro"/>
              <a:ea typeface="Source Sans Pro"/>
              <a:cs typeface="Source Sans Pro"/>
              <a:sym typeface="Source Sans Pro"/>
            </a:endParaRPr>
          </a:p>
        </p:txBody>
      </p:sp>
      <p:sp>
        <p:nvSpPr>
          <p:cNvPr id="345" name="Google Shape;345;p51"/>
          <p:cNvSpPr txBox="1"/>
          <p:nvPr>
            <p:ph idx="4294967295" type="title"/>
          </p:nvPr>
        </p:nvSpPr>
        <p:spPr>
          <a:xfrm>
            <a:off x="589075" y="38102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0000"/>
                </a:solidFill>
              </a:rPr>
              <a:t>The Assistant Lecturers (ALs)</a:t>
            </a:r>
            <a:endParaRPr>
              <a:solidFill>
                <a:srgbClr val="CC0000"/>
              </a:solidFill>
            </a:endParaRPr>
          </a:p>
        </p:txBody>
      </p:sp>
      <p:sp>
        <p:nvSpPr>
          <p:cNvPr id="346" name="Google Shape;346;p5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51"/>
          <p:cNvSpPr txBox="1"/>
          <p:nvPr/>
        </p:nvSpPr>
        <p:spPr>
          <a:xfrm>
            <a:off x="1592126" y="507341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Ranley</a:t>
            </a:r>
            <a:endParaRPr b="1" sz="1800">
              <a:solidFill>
                <a:srgbClr val="263238"/>
              </a:solidFill>
              <a:latin typeface="Source Sans Pro"/>
              <a:ea typeface="Source Sans Pro"/>
              <a:cs typeface="Source Sans Pro"/>
              <a:sym typeface="Source Sans Pro"/>
            </a:endParaRPr>
          </a:p>
        </p:txBody>
      </p:sp>
      <p:sp>
        <p:nvSpPr>
          <p:cNvPr id="348" name="Google Shape;348;p51"/>
          <p:cNvSpPr txBox="1"/>
          <p:nvPr/>
        </p:nvSpPr>
        <p:spPr>
          <a:xfrm>
            <a:off x="1605401" y="2616355"/>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Hiroshi</a:t>
            </a:r>
            <a:endParaRPr b="1" sz="1800">
              <a:solidFill>
                <a:srgbClr val="263238"/>
              </a:solidFill>
              <a:latin typeface="Source Sans Pro"/>
              <a:ea typeface="Source Sans Pro"/>
              <a:cs typeface="Source Sans Pro"/>
              <a:sym typeface="Source Sans Pro"/>
            </a:endParaRPr>
          </a:p>
        </p:txBody>
      </p:sp>
      <p:sp>
        <p:nvSpPr>
          <p:cNvPr id="349" name="Google Shape;349;p51"/>
          <p:cNvSpPr txBox="1"/>
          <p:nvPr/>
        </p:nvSpPr>
        <p:spPr>
          <a:xfrm>
            <a:off x="4180526" y="5032243"/>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Steven</a:t>
            </a:r>
            <a:endParaRPr b="1" sz="1800">
              <a:solidFill>
                <a:srgbClr val="263238"/>
              </a:solidFill>
              <a:latin typeface="Source Sans Pro"/>
              <a:ea typeface="Source Sans Pro"/>
              <a:cs typeface="Source Sans Pro"/>
              <a:sym typeface="Source Sans Pro"/>
            </a:endParaRPr>
          </a:p>
        </p:txBody>
      </p:sp>
      <p:sp>
        <p:nvSpPr>
          <p:cNvPr id="350" name="Google Shape;350;p51"/>
          <p:cNvSpPr txBox="1"/>
          <p:nvPr/>
        </p:nvSpPr>
        <p:spPr>
          <a:xfrm>
            <a:off x="6538826" y="5032243"/>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Lucas</a:t>
            </a:r>
            <a:endParaRPr b="1" sz="1800">
              <a:solidFill>
                <a:srgbClr val="263238"/>
              </a:solidFill>
              <a:latin typeface="Source Sans Pro"/>
              <a:ea typeface="Source Sans Pro"/>
              <a:cs typeface="Source Sans Pro"/>
              <a:sym typeface="Source Sans Pro"/>
            </a:endParaRPr>
          </a:p>
        </p:txBody>
      </p:sp>
      <p:pic>
        <p:nvPicPr>
          <p:cNvPr id="351" name="Google Shape;351;p51"/>
          <p:cNvPicPr preferRelativeResize="0"/>
          <p:nvPr/>
        </p:nvPicPr>
        <p:blipFill>
          <a:blip r:embed="rId3">
            <a:alphaModFix/>
          </a:blip>
          <a:stretch>
            <a:fillRect/>
          </a:stretch>
        </p:blipFill>
        <p:spPr>
          <a:xfrm>
            <a:off x="3854237" y="1366287"/>
            <a:ext cx="1678899" cy="1805700"/>
          </a:xfrm>
          <a:prstGeom prst="rect">
            <a:avLst/>
          </a:prstGeom>
          <a:noFill/>
          <a:ln>
            <a:noFill/>
          </a:ln>
        </p:spPr>
      </p:pic>
      <p:pic>
        <p:nvPicPr>
          <p:cNvPr id="352" name="Google Shape;352;p51"/>
          <p:cNvPicPr preferRelativeResize="0"/>
          <p:nvPr/>
        </p:nvPicPr>
        <p:blipFill>
          <a:blip r:embed="rId4">
            <a:alphaModFix/>
          </a:blip>
          <a:stretch>
            <a:fillRect/>
          </a:stretch>
        </p:blipFill>
        <p:spPr>
          <a:xfrm>
            <a:off x="1361987" y="4022675"/>
            <a:ext cx="1486574" cy="1491200"/>
          </a:xfrm>
          <a:prstGeom prst="rect">
            <a:avLst/>
          </a:prstGeom>
          <a:noFill/>
          <a:ln>
            <a:noFill/>
          </a:ln>
        </p:spPr>
      </p:pic>
      <p:pic>
        <p:nvPicPr>
          <p:cNvPr id="353" name="Google Shape;353;p51"/>
          <p:cNvPicPr preferRelativeResize="0"/>
          <p:nvPr/>
        </p:nvPicPr>
        <p:blipFill>
          <a:blip r:embed="rId5">
            <a:alphaModFix/>
          </a:blip>
          <a:stretch>
            <a:fillRect/>
          </a:stretch>
        </p:blipFill>
        <p:spPr>
          <a:xfrm>
            <a:off x="1361975" y="1577713"/>
            <a:ext cx="1513126" cy="1542370"/>
          </a:xfrm>
          <a:prstGeom prst="rect">
            <a:avLst/>
          </a:prstGeom>
          <a:noFill/>
          <a:ln>
            <a:noFill/>
          </a:ln>
        </p:spPr>
      </p:pic>
      <p:pic>
        <p:nvPicPr>
          <p:cNvPr id="354" name="Google Shape;354;p51"/>
          <p:cNvPicPr preferRelativeResize="0"/>
          <p:nvPr/>
        </p:nvPicPr>
        <p:blipFill>
          <a:blip r:embed="rId6">
            <a:alphaModFix/>
          </a:blip>
          <a:stretch>
            <a:fillRect/>
          </a:stretch>
        </p:blipFill>
        <p:spPr>
          <a:xfrm>
            <a:off x="3982348" y="4022671"/>
            <a:ext cx="1422676" cy="1484241"/>
          </a:xfrm>
          <a:prstGeom prst="rect">
            <a:avLst/>
          </a:prstGeom>
          <a:noFill/>
          <a:ln>
            <a:noFill/>
          </a:ln>
        </p:spPr>
      </p:pic>
      <p:pic>
        <p:nvPicPr>
          <p:cNvPr id="355" name="Google Shape;355;p51"/>
          <p:cNvPicPr preferRelativeResize="0"/>
          <p:nvPr/>
        </p:nvPicPr>
        <p:blipFill>
          <a:blip r:embed="rId7">
            <a:alphaModFix/>
          </a:blip>
          <a:stretch>
            <a:fillRect/>
          </a:stretch>
        </p:blipFill>
        <p:spPr>
          <a:xfrm>
            <a:off x="6295450" y="4023040"/>
            <a:ext cx="1486576" cy="1483496"/>
          </a:xfrm>
          <a:prstGeom prst="rect">
            <a:avLst/>
          </a:prstGeom>
          <a:noFill/>
          <a:ln>
            <a:noFill/>
          </a:ln>
        </p:spPr>
      </p:pic>
      <p:sp>
        <p:nvSpPr>
          <p:cNvPr id="356" name="Google Shape;356;p51"/>
          <p:cNvSpPr txBox="1"/>
          <p:nvPr/>
        </p:nvSpPr>
        <p:spPr>
          <a:xfrm>
            <a:off x="6512239" y="2656380"/>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Ocean</a:t>
            </a:r>
            <a:endParaRPr b="1" sz="1800">
              <a:solidFill>
                <a:srgbClr val="263238"/>
              </a:solidFill>
              <a:latin typeface="Source Sans Pro"/>
              <a:ea typeface="Source Sans Pro"/>
              <a:cs typeface="Source Sans Pro"/>
              <a:sym typeface="Source Sans Pro"/>
            </a:endParaRPr>
          </a:p>
        </p:txBody>
      </p:sp>
      <p:pic>
        <p:nvPicPr>
          <p:cNvPr id="357" name="Google Shape;357;p51"/>
          <p:cNvPicPr preferRelativeResize="0"/>
          <p:nvPr/>
        </p:nvPicPr>
        <p:blipFill>
          <a:blip r:embed="rId8">
            <a:alphaModFix/>
          </a:blip>
          <a:stretch>
            <a:fillRect/>
          </a:stretch>
        </p:blipFill>
        <p:spPr>
          <a:xfrm>
            <a:off x="6367276" y="1651938"/>
            <a:ext cx="1369401" cy="13939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2"/>
          <p:cNvSpPr txBox="1"/>
          <p:nvPr>
            <p:ph idx="4294967295" type="ctrTitle"/>
          </p:nvPr>
        </p:nvSpPr>
        <p:spPr>
          <a:xfrm>
            <a:off x="1364200" y="2252875"/>
            <a:ext cx="9845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Course Overview</a:t>
            </a:r>
            <a:endParaRPr b="1" sz="6000">
              <a:solidFill>
                <a:srgbClr val="CC0000"/>
              </a:solidFill>
            </a:endParaRPr>
          </a:p>
        </p:txBody>
      </p:sp>
      <p:sp>
        <p:nvSpPr>
          <p:cNvPr id="363" name="Google Shape;363;p5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3"/>
          <p:cNvSpPr txBox="1"/>
          <p:nvPr>
            <p:ph type="title"/>
          </p:nvPr>
        </p:nvSpPr>
        <p:spPr>
          <a:xfrm>
            <a:off x="786150" y="2960551"/>
            <a:ext cx="7571700" cy="9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CC0000"/>
                </a:solidFill>
              </a:rPr>
              <a:t>Where is Artificial Intelligence </a:t>
            </a:r>
            <a:br>
              <a:rPr lang="en" sz="3000">
                <a:solidFill>
                  <a:srgbClr val="CC0000"/>
                </a:solidFill>
              </a:rPr>
            </a:br>
            <a:r>
              <a:rPr lang="en" sz="3000">
                <a:solidFill>
                  <a:srgbClr val="CC0000"/>
                </a:solidFill>
              </a:rPr>
              <a:t>being used in China?</a:t>
            </a:r>
            <a:endParaRPr sz="3000"/>
          </a:p>
        </p:txBody>
      </p:sp>
      <p:sp>
        <p:nvSpPr>
          <p:cNvPr id="369" name="Google Shape;369;p5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